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6" r:id="rId3"/>
    <p:sldId id="357" r:id="rId4"/>
    <p:sldId id="370" r:id="rId5"/>
    <p:sldId id="358" r:id="rId6"/>
    <p:sldId id="362" r:id="rId7"/>
    <p:sldId id="378" r:id="rId8"/>
    <p:sldId id="354" r:id="rId9"/>
    <p:sldId id="359" r:id="rId10"/>
    <p:sldId id="360" r:id="rId11"/>
    <p:sldId id="366" r:id="rId12"/>
    <p:sldId id="367" r:id="rId13"/>
    <p:sldId id="361" r:id="rId14"/>
    <p:sldId id="365" r:id="rId15"/>
    <p:sldId id="363" r:id="rId16"/>
    <p:sldId id="368" r:id="rId17"/>
    <p:sldId id="369" r:id="rId18"/>
    <p:sldId id="364" r:id="rId19"/>
    <p:sldId id="338" r:id="rId20"/>
    <p:sldId id="340" r:id="rId21"/>
    <p:sldId id="375" r:id="rId22"/>
    <p:sldId id="376" r:id="rId23"/>
    <p:sldId id="377" r:id="rId24"/>
    <p:sldId id="371" r:id="rId25"/>
    <p:sldId id="372" r:id="rId26"/>
    <p:sldId id="373" r:id="rId27"/>
    <p:sldId id="374" r:id="rId28"/>
    <p:sldId id="309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EF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448" autoAdjust="0"/>
    <p:restoredTop sz="90942" autoAdjust="0"/>
  </p:normalViewPr>
  <p:slideViewPr>
    <p:cSldViewPr>
      <p:cViewPr varScale="1">
        <p:scale>
          <a:sx n="117" d="100"/>
          <a:sy n="117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6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FCD4E-DDC9-4A38-B999-AFB340F76868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1"/>
            <a:ext cx="4984750" cy="44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39A2F-1BB7-43D4-B2B8-DA67274EF29E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9A2F-1BB7-43D4-B2B8-DA67274EF29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12600-CE33-462D-9087-57DA69E43E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B80DE6-5259-45A0-BDB2-B2450A99EB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35D-ABFD-4E11-87BB-B3EAD97D0CF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CB29AF-41F1-4A2F-9689-33F845BE3D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20DC2-4370-47AB-BFFA-2AD76496517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71472" y="5214950"/>
            <a:ext cx="8215370" cy="8572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43932" cy="9906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3CF6CD-EEBA-49E8-AE84-BF835C8686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0EB30-E140-46BC-A18D-AE28F15A47F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6EB94D-6CB4-4864-8635-FAB2384EA7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4E26A-59D3-4AD8-A852-A38CB914C01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10035-079D-4703-8856-9E18106B2F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339E9-F5E4-4DFF-A0A1-246F9E12092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1" y="6248206"/>
            <a:ext cx="4605342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9F9B77-00C5-4503-8068-202E7453A5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mail@alfamik.cz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Novinky a rozšíření</a:t>
            </a:r>
            <a:endParaRPr lang="cs-CZ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ProCop </a:t>
            </a:r>
            <a:r>
              <a:rPr lang="en-US" dirty="0" smtClean="0"/>
              <a:t>3.</a:t>
            </a:r>
            <a:r>
              <a:rPr lang="cs-CZ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Novinky</a:t>
            </a:r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85800"/>
            <a:ext cx="213677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4876" y="621508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Jiří Hošek, ALFA Mikrosystémy, s.r.o.</a:t>
            </a:r>
            <a:endParaRPr lang="cs-CZ" dirty="0"/>
          </a:p>
        </p:txBody>
      </p:sp>
      <p:pic>
        <p:nvPicPr>
          <p:cNvPr id="7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pracuje UAC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860032" y="2924944"/>
            <a:ext cx="3815336" cy="35010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Aplikace běží vždy jako „User“</a:t>
            </a:r>
          </a:p>
          <a:p>
            <a:r>
              <a:rPr lang="cs-CZ" sz="2000" dirty="0" smtClean="0"/>
              <a:t>Pro chráněné operace se musí </a:t>
            </a:r>
            <a:r>
              <a:rPr lang="cs-CZ" sz="2000" dirty="0" smtClean="0"/>
              <a:t>spustit </a:t>
            </a:r>
            <a:r>
              <a:rPr lang="cs-CZ" sz="2000" dirty="0" smtClean="0"/>
              <a:t>nová aplikace a Windows žádají uživatele o povolení nebo dohlášení</a:t>
            </a:r>
          </a:p>
          <a:p>
            <a:r>
              <a:rPr lang="cs-CZ" sz="2000" dirty="0" smtClean="0"/>
              <a:t>Úroveň oprávnění pro každého uživatele odděleně</a:t>
            </a:r>
          </a:p>
          <a:p>
            <a:r>
              <a:rPr lang="cs-CZ" sz="2000" dirty="0" smtClean="0"/>
              <a:t>Služby běží bez UAC</a:t>
            </a:r>
            <a:endParaRPr lang="cs-CZ" sz="20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501" y="188640"/>
            <a:ext cx="39964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ttp://www.7tutorials.com/files/img/uac_never_turn_off/UA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4577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UAC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Pokud administrátor spustí aplikaci, tato běží pod oprávněním User</a:t>
            </a:r>
          </a:p>
          <a:p>
            <a:r>
              <a:rPr lang="cs-CZ" dirty="0" smtClean="0"/>
              <a:t>Povolení k přístupu </a:t>
            </a:r>
            <a:r>
              <a:rPr lang="cs-CZ" dirty="0" smtClean="0"/>
              <a:t>(na soubory apod.) udělené </a:t>
            </a:r>
            <a:r>
              <a:rPr lang="cs-CZ" dirty="0" smtClean="0"/>
              <a:t>skupině </a:t>
            </a:r>
            <a:r>
              <a:rPr lang="cs-CZ" dirty="0" err="1" smtClean="0"/>
              <a:t>Administrators</a:t>
            </a:r>
            <a:r>
              <a:rPr lang="cs-CZ" dirty="0" smtClean="0"/>
              <a:t> se proto nevztahuje na aplikaci spuštěnou Administrátorem (!)</a:t>
            </a:r>
          </a:p>
          <a:p>
            <a:r>
              <a:rPr lang="cs-CZ" dirty="0" smtClean="0"/>
              <a:t>Nelze běžně zapisovat do kořenového adresáře disku C:</a:t>
            </a:r>
            <a:r>
              <a:rPr lang="en-US" dirty="0" smtClean="0"/>
              <a:t>\</a:t>
            </a:r>
            <a:endParaRPr lang="cs-CZ" dirty="0" smtClean="0"/>
          </a:p>
          <a:p>
            <a:r>
              <a:rPr lang="cs-CZ" dirty="0" smtClean="0"/>
              <a:t>Aplikace nemohou zapisovat do Program </a:t>
            </a:r>
            <a:r>
              <a:rPr lang="cs-CZ" dirty="0" err="1" smtClean="0"/>
              <a:t>Files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UAC </a:t>
            </a:r>
            <a:r>
              <a:rPr lang="cs-CZ" dirty="0" err="1" smtClean="0"/>
              <a:t>virtualizace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923928" y="1628800"/>
            <a:ext cx="4896544" cy="4349080"/>
          </a:xfrm>
        </p:spPr>
        <p:txBody>
          <a:bodyPr>
            <a:noAutofit/>
          </a:bodyPr>
          <a:lstStyle/>
          <a:p>
            <a:r>
              <a:rPr lang="cs-CZ" sz="2000" dirty="0" smtClean="0"/>
              <a:t>Zápisy do Program </a:t>
            </a:r>
            <a:r>
              <a:rPr lang="cs-CZ" sz="2000" dirty="0" err="1" smtClean="0"/>
              <a:t>Files</a:t>
            </a:r>
            <a:r>
              <a:rPr lang="cs-CZ" sz="2000" dirty="0" smtClean="0"/>
              <a:t> systém přesměruje</a:t>
            </a:r>
          </a:p>
          <a:p>
            <a:r>
              <a:rPr lang="cs-CZ" sz="2000" dirty="0" smtClean="0"/>
              <a:t>Zápisy do registry HKLM</a:t>
            </a:r>
            <a:r>
              <a:rPr lang="en-US" sz="2000" dirty="0" smtClean="0"/>
              <a:t>\</a:t>
            </a:r>
            <a:r>
              <a:rPr lang="cs-CZ" sz="2000" dirty="0" smtClean="0"/>
              <a:t>Software</a:t>
            </a:r>
            <a:r>
              <a:rPr lang="en-US" sz="2000" dirty="0" smtClean="0"/>
              <a:t> </a:t>
            </a:r>
            <a:r>
              <a:rPr lang="cs-CZ" sz="2000" dirty="0" smtClean="0"/>
              <a:t>přesměruje</a:t>
            </a:r>
            <a:r>
              <a:rPr lang="en-US" sz="2000" dirty="0" smtClean="0"/>
              <a:t> do </a:t>
            </a:r>
            <a:r>
              <a:rPr lang="en-US" sz="2000" dirty="0" err="1" smtClean="0"/>
              <a:t>VirtualStore</a:t>
            </a:r>
            <a:endParaRPr lang="en-US" sz="2000" dirty="0" smtClean="0"/>
          </a:p>
          <a:p>
            <a:r>
              <a:rPr lang="cs-CZ" sz="2000" dirty="0" smtClean="0"/>
              <a:t>Je-li </a:t>
            </a:r>
            <a:r>
              <a:rPr lang="en-US" sz="2000" dirty="0" smtClean="0"/>
              <a:t>ProCop </a:t>
            </a:r>
            <a:r>
              <a:rPr lang="en-US" sz="2000" dirty="0" err="1" smtClean="0"/>
              <a:t>instalov</a:t>
            </a:r>
            <a:r>
              <a:rPr lang="cs-CZ" sz="2000" dirty="0" err="1" smtClean="0"/>
              <a:t>án</a:t>
            </a:r>
            <a:r>
              <a:rPr lang="cs-CZ" sz="2000" dirty="0" smtClean="0"/>
              <a:t> do Program </a:t>
            </a:r>
            <a:r>
              <a:rPr lang="cs-CZ" sz="2000" dirty="0" err="1" smtClean="0"/>
              <a:t>Files</a:t>
            </a:r>
            <a:r>
              <a:rPr lang="cs-CZ" sz="2000" dirty="0" smtClean="0"/>
              <a:t>, jsou soubory přesměrovány do C:</a:t>
            </a:r>
            <a:r>
              <a:rPr lang="en-US" sz="2000" dirty="0" smtClean="0"/>
              <a:t>\Users\NAME\</a:t>
            </a:r>
            <a:r>
              <a:rPr lang="en-US" sz="2000" dirty="0" err="1" smtClean="0"/>
              <a:t>AppData</a:t>
            </a:r>
            <a:r>
              <a:rPr lang="en-US" sz="2000" dirty="0" smtClean="0"/>
              <a:t>\Local\ProCop</a:t>
            </a:r>
            <a:endParaRPr lang="cs-CZ" sz="2000" dirty="0" smtClean="0"/>
          </a:p>
          <a:p>
            <a:pPr lvl="1"/>
            <a:r>
              <a:rPr lang="cs-CZ" sz="1800" dirty="0" err="1" smtClean="0"/>
              <a:t>Options</a:t>
            </a:r>
            <a:endParaRPr lang="en-US" sz="1800" dirty="0" smtClean="0"/>
          </a:p>
          <a:p>
            <a:pPr lvl="1"/>
            <a:r>
              <a:rPr lang="en-US" sz="1800" dirty="0" smtClean="0"/>
              <a:t>Temp</a:t>
            </a:r>
          </a:p>
          <a:p>
            <a:pPr lvl="1"/>
            <a:r>
              <a:rPr lang="en-US" sz="1800" dirty="0" smtClean="0"/>
              <a:t>Alfa.log</a:t>
            </a:r>
            <a:endParaRPr lang="cs-CZ" sz="1800" dirty="0" smtClean="0"/>
          </a:p>
          <a:p>
            <a:r>
              <a:rPr lang="cs-CZ" sz="2100" dirty="0" err="1" smtClean="0"/>
              <a:t>Virtualizace</a:t>
            </a:r>
            <a:r>
              <a:rPr lang="cs-CZ" sz="2100" dirty="0" smtClean="0"/>
              <a:t> není vidět v žádném dialogu pro nastavení oprávnění apod</a:t>
            </a:r>
            <a:r>
              <a:rPr lang="cs-CZ" sz="2100" dirty="0" smtClean="0"/>
              <a:t>.</a:t>
            </a:r>
          </a:p>
          <a:p>
            <a:r>
              <a:rPr lang="cs-CZ" sz="2100" dirty="0" err="1" smtClean="0"/>
              <a:t>Virtualizace</a:t>
            </a:r>
            <a:r>
              <a:rPr lang="cs-CZ" sz="2100" dirty="0" smtClean="0"/>
              <a:t> je prováděna pro každého uživatele odděleně</a:t>
            </a:r>
            <a:endParaRPr lang="cs-CZ" sz="2100" dirty="0" smtClean="0"/>
          </a:p>
          <a:p>
            <a:pPr lvl="1"/>
            <a:endParaRPr lang="cs-CZ" sz="1800" dirty="0" smtClean="0"/>
          </a:p>
          <a:p>
            <a:pPr lvl="1"/>
            <a:endParaRPr lang="cs-CZ" sz="1800" dirty="0" smtClean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00037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Podpora 64-bitových systémů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Podpora pro USB HW klíč</a:t>
            </a:r>
            <a:endParaRPr lang="cs-CZ" dirty="0" smtClean="0"/>
          </a:p>
          <a:p>
            <a:r>
              <a:rPr lang="cs-CZ" dirty="0" smtClean="0"/>
              <a:t>Pro 32-bitové aplikace systém </a:t>
            </a:r>
            <a:r>
              <a:rPr lang="cs-CZ" dirty="0" err="1" smtClean="0"/>
              <a:t>virtualizuje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zápisy </a:t>
            </a:r>
            <a:r>
              <a:rPr lang="cs-CZ" dirty="0" smtClean="0"/>
              <a:t>do Program </a:t>
            </a:r>
            <a:r>
              <a:rPr lang="cs-CZ" dirty="0" err="1" smtClean="0"/>
              <a:t>Files</a:t>
            </a:r>
            <a:r>
              <a:rPr lang="cs-CZ" dirty="0" smtClean="0"/>
              <a:t> (64bitové)</a:t>
            </a:r>
          </a:p>
          <a:p>
            <a:pPr lvl="1"/>
            <a:r>
              <a:rPr lang="cs-CZ" dirty="0" smtClean="0"/>
              <a:t>zápisy </a:t>
            </a:r>
            <a:r>
              <a:rPr lang="cs-CZ" dirty="0" smtClean="0"/>
              <a:t>do Registry (speciální 32-bitová větev)</a:t>
            </a:r>
          </a:p>
          <a:p>
            <a:r>
              <a:rPr lang="cs-CZ" dirty="0" smtClean="0"/>
              <a:t>Pro běh 32-bitový aplikací v IIS nutno spustit speciální skript</a:t>
            </a:r>
          </a:p>
          <a:p>
            <a:pPr lvl="1"/>
            <a:r>
              <a:rPr lang="cs-CZ" dirty="0" smtClean="0"/>
              <a:t>regWebx64.bat v adresáři </a:t>
            </a:r>
            <a:r>
              <a:rPr lang="cs-CZ" dirty="0" smtClean="0"/>
              <a:t>ProCop\</a:t>
            </a:r>
            <a:r>
              <a:rPr lang="cs-CZ" dirty="0" err="1" smtClean="0"/>
              <a:t>Register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UPS a </a:t>
            </a:r>
            <a:r>
              <a:rPr lang="cs-CZ" dirty="0" err="1" smtClean="0"/>
              <a:t>Power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899592" y="4149080"/>
            <a:ext cx="7866456" cy="19469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Dynamizace </a:t>
            </a:r>
            <a:r>
              <a:rPr lang="cs-CZ" dirty="0" err="1" smtClean="0"/>
              <a:t>SystemEvent</a:t>
            </a:r>
            <a:r>
              <a:rPr lang="cs-CZ" dirty="0" smtClean="0"/>
              <a:t> umí zachytit nové události </a:t>
            </a:r>
            <a:r>
              <a:rPr lang="cs-CZ" dirty="0" err="1" smtClean="0"/>
              <a:t>PowerAC</a:t>
            </a:r>
            <a:r>
              <a:rPr lang="cs-CZ" dirty="0" smtClean="0"/>
              <a:t> a </a:t>
            </a:r>
            <a:r>
              <a:rPr lang="cs-CZ" dirty="0" err="1" smtClean="0"/>
              <a:t>PowerBattery</a:t>
            </a:r>
            <a:endParaRPr lang="cs-CZ" dirty="0" smtClean="0"/>
          </a:p>
          <a:p>
            <a:r>
              <a:rPr lang="cs-CZ" dirty="0" smtClean="0"/>
              <a:t>Každá dynamizace na serveru může být zpožděná</a:t>
            </a:r>
          </a:p>
          <a:p>
            <a:r>
              <a:rPr lang="cs-CZ" dirty="0" smtClean="0"/>
              <a:t>Datový server zakazuje pokusy Windows o usnutí</a:t>
            </a:r>
            <a:endParaRPr lang="cs-CZ" dirty="0"/>
          </a:p>
        </p:txBody>
      </p:sp>
      <p:pic>
        <p:nvPicPr>
          <p:cNvPr id="14338" name="Picture 2" descr="http://ar4iv1.websnadno.cz/pc_power___cooling_introduces_the_pro-source_up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3312368" cy="257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Uživatelské rozhraní ProCop 3.4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3"/>
            <a:ext cx="7265132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5396"/>
            <a:ext cx="7056784" cy="48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rysy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59832" y="3573016"/>
            <a:ext cx="5472608" cy="288032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Vzhled</a:t>
            </a:r>
            <a:r>
              <a:rPr lang="en-US" sz="1600" dirty="0" smtClean="0"/>
              <a:t> Windows 7</a:t>
            </a:r>
          </a:p>
          <a:p>
            <a:r>
              <a:rPr lang="cs-CZ" sz="1600" dirty="0" smtClean="0"/>
              <a:t>Uvítací </a:t>
            </a:r>
            <a:r>
              <a:rPr lang="cs-CZ" sz="1600" dirty="0" smtClean="0"/>
              <a:t>HTML obrazovka </a:t>
            </a:r>
            <a:endParaRPr lang="cs-CZ" sz="1600" dirty="0" smtClean="0"/>
          </a:p>
          <a:p>
            <a:pPr lvl="1"/>
            <a:r>
              <a:rPr lang="cs-CZ" sz="1400" dirty="0" smtClean="0"/>
              <a:t>novinky on-line</a:t>
            </a:r>
          </a:p>
          <a:p>
            <a:pPr lvl="1"/>
            <a:r>
              <a:rPr lang="cs-CZ" sz="1400" dirty="0" smtClean="0"/>
              <a:t>posledně otevřené </a:t>
            </a:r>
            <a:r>
              <a:rPr lang="cs-CZ" sz="1400" dirty="0" smtClean="0"/>
              <a:t>projekty</a:t>
            </a:r>
          </a:p>
          <a:p>
            <a:r>
              <a:rPr lang="cs-CZ" sz="1800" dirty="0" smtClean="0"/>
              <a:t>Centrální panel se záložkami</a:t>
            </a:r>
            <a:endParaRPr lang="cs-CZ" sz="1800" dirty="0" smtClean="0"/>
          </a:p>
          <a:p>
            <a:r>
              <a:rPr lang="en-US" sz="1800" dirty="0" smtClean="0"/>
              <a:t>Panel pro </a:t>
            </a:r>
            <a:r>
              <a:rPr lang="cs-CZ" sz="1800" dirty="0" smtClean="0"/>
              <a:t>okna vlastností, zpráv, knihovny,…</a:t>
            </a:r>
          </a:p>
          <a:p>
            <a:r>
              <a:rPr lang="cs-CZ" sz="1600" dirty="0" smtClean="0"/>
              <a:t>Tovární nastavení</a:t>
            </a:r>
          </a:p>
          <a:p>
            <a:pPr lvl="1"/>
            <a:r>
              <a:rPr lang="cs-CZ" sz="1400" dirty="0" smtClean="0"/>
              <a:t>standardní</a:t>
            </a:r>
          </a:p>
          <a:p>
            <a:pPr lvl="1"/>
            <a:r>
              <a:rPr lang="cs-CZ" sz="1400" dirty="0" smtClean="0"/>
              <a:t>široké pro nové monitory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1656184" cy="5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49" y="1628800"/>
            <a:ext cx="2104943" cy="44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Panely oken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Typy panelů:</a:t>
            </a:r>
          </a:p>
          <a:p>
            <a:pPr lvl="1"/>
            <a:r>
              <a:rPr lang="cs-CZ" sz="1800" dirty="0" smtClean="0"/>
              <a:t>pevné „přišpendlené“</a:t>
            </a:r>
          </a:p>
          <a:p>
            <a:pPr lvl="1"/>
            <a:r>
              <a:rPr lang="cs-CZ" sz="1800" dirty="0" err="1" smtClean="0"/>
              <a:t>vyjížděcí</a:t>
            </a:r>
            <a:endParaRPr lang="cs-CZ" sz="1800" dirty="0" smtClean="0"/>
          </a:p>
          <a:p>
            <a:pPr lvl="1"/>
            <a:r>
              <a:rPr lang="cs-CZ" sz="1800" dirty="0" smtClean="0"/>
              <a:t>„létající“ ve volných oknech</a:t>
            </a:r>
          </a:p>
          <a:p>
            <a:r>
              <a:rPr lang="cs-CZ" sz="2000" dirty="0" smtClean="0"/>
              <a:t>Skupiny panelů se mohou spojit do jednoho panelu se záložkami</a:t>
            </a:r>
          </a:p>
          <a:p>
            <a:r>
              <a:rPr lang="cs-CZ" sz="2000" dirty="0" smtClean="0"/>
              <a:t>Uspořádávání pomocí </a:t>
            </a:r>
            <a:r>
              <a:rPr lang="cs-CZ" sz="2000" dirty="0" err="1" smtClean="0"/>
              <a:t>Drag</a:t>
            </a:r>
            <a:r>
              <a:rPr lang="cs-CZ" sz="2000" dirty="0" smtClean="0"/>
              <a:t>&amp;Drop myší</a:t>
            </a:r>
          </a:p>
          <a:p>
            <a:r>
              <a:rPr lang="cs-CZ" sz="2000" dirty="0" smtClean="0"/>
              <a:t>Nastavení je možno ukládat pod jménem a přepínat</a:t>
            </a:r>
          </a:p>
          <a:p>
            <a:endParaRPr lang="cs-CZ" sz="20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2123728" y="1124744"/>
            <a:ext cx="1152128" cy="360040"/>
          </a:xfrm>
          <a:prstGeom prst="wedgeRectCallout">
            <a:avLst>
              <a:gd name="adj1" fmla="val -20833"/>
              <a:gd name="adj2" fmla="val 10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Připnout</a:t>
            </a:r>
            <a:endParaRPr lang="cs-CZ" sz="16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2987824" y="2204864"/>
            <a:ext cx="1152128" cy="360040"/>
          </a:xfrm>
          <a:prstGeom prst="wedgeRectCallout">
            <a:avLst>
              <a:gd name="adj1" fmla="val -20833"/>
              <a:gd name="adj2" fmla="val 10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Vyjmout</a:t>
            </a:r>
            <a:endParaRPr lang="cs-CZ" sz="1600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2195736" y="5301208"/>
            <a:ext cx="1152128" cy="360040"/>
          </a:xfrm>
          <a:prstGeom prst="wedgeRectCallout">
            <a:avLst>
              <a:gd name="adj1" fmla="val -20833"/>
              <a:gd name="adj2" fmla="val 10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Zavřít</a:t>
            </a:r>
            <a:endParaRPr lang="cs-CZ" sz="1600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2195736" y="3284984"/>
            <a:ext cx="1152128" cy="360040"/>
          </a:xfrm>
          <a:prstGeom prst="wedgeRectCallout">
            <a:avLst>
              <a:gd name="adj1" fmla="val -20833"/>
              <a:gd name="adj2" fmla="val 10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Přepnout</a:t>
            </a:r>
            <a:endParaRPr lang="cs-CZ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1522660" cy="133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Přímá spojovací šipka 17"/>
          <p:cNvCxnSpPr/>
          <p:nvPr/>
        </p:nvCxnSpPr>
        <p:spPr>
          <a:xfrm>
            <a:off x="2555776" y="4941168"/>
            <a:ext cx="432048" cy="1588"/>
          </a:xfrm>
          <a:prstGeom prst="straightConnector1">
            <a:avLst/>
          </a:prstGeom>
          <a:ln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bdélníkový popisek 18"/>
          <p:cNvSpPr/>
          <p:nvPr/>
        </p:nvSpPr>
        <p:spPr>
          <a:xfrm>
            <a:off x="3563888" y="3645024"/>
            <a:ext cx="1152128" cy="360040"/>
          </a:xfrm>
          <a:prstGeom prst="wedgeRectCallout">
            <a:avLst>
              <a:gd name="adj1" fmla="val -20833"/>
              <a:gd name="adj2" fmla="val 10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Záložky</a:t>
            </a:r>
            <a:endParaRPr lang="cs-CZ" sz="16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2555776" y="2636912"/>
            <a:ext cx="432048" cy="144016"/>
          </a:xfrm>
          <a:prstGeom prst="straightConnector1">
            <a:avLst/>
          </a:prstGeom>
          <a:ln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Skladiště projektů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15336" cy="4495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Panel zpřístupňuje </a:t>
            </a:r>
            <a:r>
              <a:rPr lang="cs-CZ" sz="2000" dirty="0" smtClean="0"/>
              <a:t>stromy projektů na lokálních discích nebo síti</a:t>
            </a:r>
          </a:p>
          <a:p>
            <a:r>
              <a:rPr lang="cs-CZ" sz="2000" dirty="0" smtClean="0"/>
              <a:t>Dokáže otevřít projekt přímo na </a:t>
            </a:r>
            <a:r>
              <a:rPr lang="cs-CZ" sz="2000" dirty="0" err="1" smtClean="0"/>
              <a:t>ReadOnly</a:t>
            </a:r>
            <a:r>
              <a:rPr lang="cs-CZ" sz="2000" dirty="0" smtClean="0"/>
              <a:t> médiu </a:t>
            </a:r>
          </a:p>
          <a:p>
            <a:r>
              <a:rPr lang="cs-CZ" sz="2000" dirty="0" smtClean="0"/>
              <a:t>Ze skladiště je možno importovat obrázky nebo celé moduly</a:t>
            </a:r>
          </a:p>
          <a:p>
            <a:r>
              <a:rPr lang="cs-CZ" sz="2000" dirty="0" smtClean="0"/>
              <a:t>Nastavení přímo na stromu: možno nastavit seznam cest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31242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Nový a výkonnější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rot="19179805">
            <a:off x="4232496" y="3626292"/>
            <a:ext cx="5209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Předběžné informace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43438" y="1785926"/>
            <a:ext cx="928694" cy="5000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322993" cy="192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</p:spPr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podpory Desigo™ PX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04" y="357166"/>
            <a:ext cx="803567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 rozšíření AlfaBox+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1259632" y="3212976"/>
            <a:ext cx="223224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Správný kabel</a:t>
            </a:r>
            <a:endParaRPr lang="cs-CZ" sz="2000" dirty="0"/>
          </a:p>
        </p:txBody>
      </p:sp>
      <p:sp>
        <p:nvSpPr>
          <p:cNvPr id="37" name="Obdélník 36"/>
          <p:cNvSpPr/>
          <p:nvPr/>
        </p:nvSpPr>
        <p:spPr>
          <a:xfrm>
            <a:off x="4860032" y="3212976"/>
            <a:ext cx="223224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Auto-MDIX</a:t>
            </a:r>
            <a:endParaRPr lang="cs-CZ" sz="2000" dirty="0"/>
          </a:p>
        </p:txBody>
      </p:sp>
      <p:sp>
        <p:nvSpPr>
          <p:cNvPr id="38" name="Šipka doprava 37"/>
          <p:cNvSpPr/>
          <p:nvPr/>
        </p:nvSpPr>
        <p:spPr>
          <a:xfrm>
            <a:off x="3707904" y="3284984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1259632" y="4077072"/>
            <a:ext cx="2232248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Bezpečnost</a:t>
            </a:r>
            <a:endParaRPr lang="cs-CZ" sz="2000" dirty="0"/>
          </a:p>
        </p:txBody>
      </p:sp>
      <p:sp>
        <p:nvSpPr>
          <p:cNvPr id="53" name="Obdélník 52"/>
          <p:cNvSpPr/>
          <p:nvPr/>
        </p:nvSpPr>
        <p:spPr>
          <a:xfrm>
            <a:off x="4860032" y="4077072"/>
            <a:ext cx="2232248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Integrovaný Firewall</a:t>
            </a:r>
            <a:endParaRPr lang="cs-CZ" sz="2000" dirty="0"/>
          </a:p>
        </p:txBody>
      </p:sp>
      <p:sp>
        <p:nvSpPr>
          <p:cNvPr id="54" name="Šipka doprava 53"/>
          <p:cNvSpPr/>
          <p:nvPr/>
        </p:nvSpPr>
        <p:spPr>
          <a:xfrm>
            <a:off x="3707904" y="4149080"/>
            <a:ext cx="936104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1259632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Rychlost</a:t>
            </a:r>
            <a:endParaRPr lang="cs-CZ" sz="2000" dirty="0"/>
          </a:p>
        </p:txBody>
      </p:sp>
      <p:sp>
        <p:nvSpPr>
          <p:cNvPr id="56" name="Obdélník 55"/>
          <p:cNvSpPr/>
          <p:nvPr/>
        </p:nvSpPr>
        <p:spPr>
          <a:xfrm>
            <a:off x="4860032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Ethernet 10/100</a:t>
            </a:r>
            <a:endParaRPr lang="cs-CZ" sz="2000" dirty="0"/>
          </a:p>
        </p:txBody>
      </p:sp>
      <p:sp>
        <p:nvSpPr>
          <p:cNvPr id="58" name="Šipka doprava 57"/>
          <p:cNvSpPr/>
          <p:nvPr/>
        </p:nvSpPr>
        <p:spPr>
          <a:xfrm>
            <a:off x="3707904" y="242088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1259632" y="4941168"/>
            <a:ext cx="22322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Adresace</a:t>
            </a:r>
            <a:endParaRPr lang="cs-CZ" sz="2000" dirty="0"/>
          </a:p>
        </p:txBody>
      </p:sp>
      <p:sp>
        <p:nvSpPr>
          <p:cNvPr id="62" name="Obdélník 61"/>
          <p:cNvSpPr/>
          <p:nvPr/>
        </p:nvSpPr>
        <p:spPr>
          <a:xfrm>
            <a:off x="4860032" y="4941168"/>
            <a:ext cx="22322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Dynamické adresy</a:t>
            </a:r>
            <a:endParaRPr lang="cs-CZ" sz="2000" dirty="0"/>
          </a:p>
        </p:txBody>
      </p:sp>
      <p:sp>
        <p:nvSpPr>
          <p:cNvPr id="63" name="Šipka doprava 62"/>
          <p:cNvSpPr/>
          <p:nvPr/>
        </p:nvSpPr>
        <p:spPr>
          <a:xfrm>
            <a:off x="3707904" y="5013176"/>
            <a:ext cx="93610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/>
          <p:cNvSpPr txBox="1"/>
          <p:nvPr/>
        </p:nvSpPr>
        <p:spPr>
          <a:xfrm>
            <a:off x="1259632" y="17728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Problém</a:t>
            </a:r>
            <a:endParaRPr lang="cs-CZ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788024" y="177281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AlfaBox+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Podpora dynamických adres AlfaBox+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2147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Komunikační cesta Ethernet je schopna získávat adresy dynamicky od DHCP serveru</a:t>
            </a:r>
          </a:p>
          <a:p>
            <a:r>
              <a:rPr lang="cs-CZ" sz="2000" dirty="0" smtClean="0"/>
              <a:t>Komunikační cesta PPP získává dynamickou adresu protokolem IPCP od GSM operátora</a:t>
            </a:r>
            <a:endParaRPr lang="cs-CZ" sz="2000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Standardní řešení známé z PC je DNS server</a:t>
            </a:r>
          </a:p>
          <a:p>
            <a:r>
              <a:rPr lang="cs-CZ" sz="2000" dirty="0" smtClean="0"/>
              <a:t>Z bezpečnostních důvodů je možné do DNS serveru zapisovat jen přes doménové služby </a:t>
            </a:r>
            <a:r>
              <a:rPr lang="cs-CZ" sz="2000" dirty="0" err="1" smtClean="0"/>
              <a:t>Active</a:t>
            </a:r>
            <a:r>
              <a:rPr lang="cs-CZ" sz="2000" dirty="0" smtClean="0"/>
              <a:t> </a:t>
            </a:r>
            <a:r>
              <a:rPr lang="cs-CZ" sz="2000" dirty="0" err="1" smtClean="0"/>
              <a:t>Directory</a:t>
            </a:r>
            <a:endParaRPr lang="cs-CZ" sz="2000" dirty="0" smtClean="0"/>
          </a:p>
          <a:p>
            <a:r>
              <a:rPr lang="cs-CZ" sz="2000" dirty="0" smtClean="0"/>
              <a:t>Řešení: AlfaBox+ periodicky hlásí svou aktuální adresu dispečinku</a:t>
            </a:r>
            <a:endParaRPr lang="cs-CZ" sz="20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Podpora dynamických adres</a:t>
            </a: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Jak zjistit adresu AlfaBoxu+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Podpora překladu adres AlfaBox+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108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Překlad IP adres změní obvykle zdrojovou adresy paketu</a:t>
            </a:r>
          </a:p>
          <a:p>
            <a:r>
              <a:rPr lang="cs-CZ" sz="2000" dirty="0" smtClean="0"/>
              <a:t>Často při změně adresy dojde ke změně zdrojového UDP portu</a:t>
            </a:r>
          </a:p>
          <a:p>
            <a:r>
              <a:rPr lang="cs-CZ" sz="2000" dirty="0" smtClean="0"/>
              <a:t>Typicky se provádí:</a:t>
            </a:r>
          </a:p>
          <a:p>
            <a:pPr lvl="1"/>
            <a:r>
              <a:rPr lang="cs-CZ" sz="1700" dirty="0" smtClean="0"/>
              <a:t>Pro šetření veřejných adres</a:t>
            </a:r>
          </a:p>
          <a:p>
            <a:pPr lvl="1"/>
            <a:r>
              <a:rPr lang="cs-CZ" sz="1700" dirty="0" smtClean="0"/>
              <a:t>U stavových firewallů</a:t>
            </a:r>
          </a:p>
          <a:p>
            <a:pPr lvl="1"/>
            <a:r>
              <a:rPr lang="cs-CZ" sz="1700" dirty="0" smtClean="0"/>
              <a:t>Při tunelování</a:t>
            </a:r>
          </a:p>
          <a:p>
            <a:r>
              <a:rPr lang="cs-CZ" sz="2000" dirty="0" smtClean="0"/>
              <a:t>Stavové firewally povolí pouze komunikaci, která začíná „uvnitř“ sítě</a:t>
            </a:r>
          </a:p>
          <a:p>
            <a:pPr lvl="1"/>
            <a:endParaRPr lang="cs-CZ" sz="1700" dirty="0" smtClean="0"/>
          </a:p>
          <a:p>
            <a:pPr lvl="1"/>
            <a:endParaRPr lang="cs-CZ" sz="1700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AlfaBox+ posílá periodicky registraci čímž občerstvuje stavové tabulky zařízení po cestě</a:t>
            </a:r>
          </a:p>
          <a:p>
            <a:r>
              <a:rPr lang="cs-CZ" sz="2000" dirty="0" smtClean="0"/>
              <a:t>Pro registraci používá stejný port jako pro komunikaci</a:t>
            </a:r>
          </a:p>
          <a:p>
            <a:r>
              <a:rPr lang="cs-CZ" sz="2000" dirty="0" smtClean="0"/>
              <a:t>Dispečink dynamicky zaznamenává z jaké IP adresy a portu přichází registrace z AlfaBoxu+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Překlad adres</a:t>
            </a: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Jak zjistit adresu AlfaBoxu+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  Konfigurace registrace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5010472"/>
            <a:ext cx="8298504" cy="12268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 AlfaBoxu se zapne dynamická registrace s periodou a případně vloží jméno</a:t>
            </a:r>
          </a:p>
          <a:p>
            <a:r>
              <a:rPr lang="cs-CZ" dirty="0" smtClean="0"/>
              <a:t>V dispečinku se navazuje automaticky na jméno AlfaBoxu, které musí být unikátní</a:t>
            </a:r>
          </a:p>
          <a:p>
            <a:r>
              <a:rPr lang="cs-CZ" dirty="0" smtClean="0"/>
              <a:t>Druhou možností je zadat shodný unikátní název na obou stranách</a:t>
            </a:r>
          </a:p>
          <a:p>
            <a:r>
              <a:rPr lang="cs-CZ" dirty="0" smtClean="0"/>
              <a:t>Přidělenou adresu lze nalistovat na displeji AlfaBoxu a je uložena v systémovém zápisníku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476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83"/>
          <p:cNvGrpSpPr/>
          <p:nvPr/>
        </p:nvGrpSpPr>
        <p:grpSpPr>
          <a:xfrm>
            <a:off x="7330084" y="389479"/>
            <a:ext cx="1058340" cy="879281"/>
            <a:chOff x="5072066" y="4857760"/>
            <a:chExt cx="1058340" cy="879281"/>
          </a:xfrm>
        </p:grpSpPr>
        <p:pic>
          <p:nvPicPr>
            <p:cNvPr id="13" name="Obrázek 12" descr="AlfaBoxPlusSm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4857760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ovéPole 13"/>
            <p:cNvSpPr txBox="1"/>
            <p:nvPr/>
          </p:nvSpPr>
          <p:spPr>
            <a:xfrm>
              <a:off x="5143504" y="5429264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07821"/>
            <a:ext cx="2160240" cy="31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Volný tvar 17"/>
          <p:cNvSpPr/>
          <p:nvPr/>
        </p:nvSpPr>
        <p:spPr>
          <a:xfrm>
            <a:off x="2699792" y="1628800"/>
            <a:ext cx="3456384" cy="2808312"/>
          </a:xfrm>
          <a:custGeom>
            <a:avLst/>
            <a:gdLst>
              <a:gd name="connsiteX0" fmla="*/ 3486150 w 3486150"/>
              <a:gd name="connsiteY0" fmla="*/ 2947307 h 2947307"/>
              <a:gd name="connsiteX1" fmla="*/ 2563586 w 3486150"/>
              <a:gd name="connsiteY1" fmla="*/ 1281793 h 2947307"/>
              <a:gd name="connsiteX2" fmla="*/ 0 w 3486150"/>
              <a:gd name="connsiteY2" fmla="*/ 0 h 2947307"/>
              <a:gd name="connsiteX0" fmla="*/ 3486150 w 3486150"/>
              <a:gd name="connsiteY0" fmla="*/ 2947307 h 2947307"/>
              <a:gd name="connsiteX1" fmla="*/ 2222968 w 3486150"/>
              <a:gd name="connsiteY1" fmla="*/ 944623 h 2947307"/>
              <a:gd name="connsiteX2" fmla="*/ 0 w 3486150"/>
              <a:gd name="connsiteY2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150" h="2947307">
                <a:moveTo>
                  <a:pt x="3486150" y="2947307"/>
                </a:moveTo>
                <a:cubicBezTo>
                  <a:pt x="1825627" y="2298834"/>
                  <a:pt x="2666192" y="238918"/>
                  <a:pt x="0" y="0"/>
                </a:cubicBezTo>
              </a:path>
            </a:pathLst>
          </a:cu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2843808" y="2060848"/>
            <a:ext cx="1428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Registrace</a:t>
            </a:r>
            <a:br>
              <a:rPr lang="cs-CZ" sz="1600" dirty="0" smtClean="0">
                <a:solidFill>
                  <a:schemeClr val="accent1"/>
                </a:solidFill>
              </a:rPr>
            </a:br>
            <a:r>
              <a:rPr lang="cs-CZ" sz="1600" dirty="0" smtClean="0">
                <a:solidFill>
                  <a:schemeClr val="accent1"/>
                </a:solidFill>
              </a:rPr>
              <a:t>na dispečinku jméno „</a:t>
            </a:r>
            <a:r>
              <a:rPr lang="en-US" sz="1600" dirty="0" smtClean="0">
                <a:solidFill>
                  <a:schemeClr val="accent1"/>
                </a:solidFill>
              </a:rPr>
              <a:t>Box”</a:t>
            </a:r>
            <a:r>
              <a:rPr lang="cs-CZ" sz="1600" dirty="0" smtClean="0">
                <a:solidFill>
                  <a:schemeClr val="accent1"/>
                </a:solidFill>
              </a:rPr>
              <a:t> IP A.B.C.D Port NN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2843809" y="2348881"/>
            <a:ext cx="3263078" cy="2016224"/>
          </a:xfrm>
          <a:custGeom>
            <a:avLst/>
            <a:gdLst>
              <a:gd name="connsiteX0" fmla="*/ 0 w 3233057"/>
              <a:gd name="connsiteY0" fmla="*/ 2065564 h 2065564"/>
              <a:gd name="connsiteX1" fmla="*/ 1796142 w 3233057"/>
              <a:gd name="connsiteY1" fmla="*/ 1428750 h 2065564"/>
              <a:gd name="connsiteX2" fmla="*/ 3233057 w 3233057"/>
              <a:gd name="connsiteY2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3057" h="2065564">
                <a:moveTo>
                  <a:pt x="0" y="2065564"/>
                </a:moveTo>
                <a:cubicBezTo>
                  <a:pt x="1669804" y="1707150"/>
                  <a:pt x="1961884" y="159215"/>
                  <a:pt x="3233057" y="0"/>
                </a:cubicBezTo>
              </a:path>
            </a:pathLst>
          </a:cu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42228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/>
              <a:t>Dispečink navazuje na jméno AlfaBoxu+</a:t>
            </a:r>
            <a:endParaRPr lang="cs-CZ" sz="1800" dirty="0"/>
          </a:p>
        </p:txBody>
      </p:sp>
      <p:pic>
        <p:nvPicPr>
          <p:cNvPr id="15" name="Picture 3" descr="E:\AlfaView\Topologie\LCD ProCo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9392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2890010" cy="4372538"/>
          </a:xfrm>
        </p:spPr>
        <p:txBody>
          <a:bodyPr/>
          <a:lstStyle/>
          <a:p>
            <a:r>
              <a:rPr lang="cs-CZ" sz="2000" dirty="0" smtClean="0"/>
              <a:t>Dynamická IP adresa přidělená </a:t>
            </a:r>
            <a:r>
              <a:rPr lang="cs-CZ" sz="2000" dirty="0" err="1" smtClean="0"/>
              <a:t>AlfaBoxům</a:t>
            </a:r>
            <a:r>
              <a:rPr lang="cs-CZ" sz="2000" dirty="0" smtClean="0"/>
              <a:t> DHCP serverem</a:t>
            </a:r>
          </a:p>
          <a:p>
            <a:r>
              <a:rPr lang="cs-CZ" sz="2000" dirty="0" smtClean="0"/>
              <a:t>Pevná IP adresa dispečinku ProCop 3</a:t>
            </a:r>
          </a:p>
          <a:p>
            <a:r>
              <a:rPr lang="cs-CZ" sz="2000" b="1" dirty="0" smtClean="0">
                <a:solidFill>
                  <a:schemeClr val="accent1"/>
                </a:solidFill>
              </a:rPr>
              <a:t>Automatická registrace dynamické adresy </a:t>
            </a:r>
            <a:r>
              <a:rPr lang="cs-CZ" sz="2000" b="1" dirty="0" err="1" smtClean="0">
                <a:solidFill>
                  <a:schemeClr val="accent1"/>
                </a:solidFill>
              </a:rPr>
              <a:t>AlfaBoxu</a:t>
            </a:r>
            <a:r>
              <a:rPr lang="cs-CZ" sz="2000" b="1" dirty="0" smtClean="0">
                <a:solidFill>
                  <a:schemeClr val="accent1"/>
                </a:solidFill>
              </a:rPr>
              <a:t> na dispečink, </a:t>
            </a:r>
            <a:r>
              <a:rPr lang="cs-CZ" sz="2000" b="1" dirty="0" err="1" smtClean="0">
                <a:solidFill>
                  <a:schemeClr val="accent1"/>
                </a:solidFill>
              </a:rPr>
              <a:t>AlfaBoxy</a:t>
            </a:r>
            <a:r>
              <a:rPr lang="cs-CZ" sz="2000" b="1" dirty="0" smtClean="0">
                <a:solidFill>
                  <a:schemeClr val="accent1"/>
                </a:solidFill>
              </a:rPr>
              <a:t> nepotřebují pevné IP adresy ani DNS server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AlfaBox+: LAN s DHCP</a:t>
            </a:r>
            <a:endParaRPr lang="cs-CZ" dirty="0"/>
          </a:p>
        </p:txBody>
      </p:sp>
      <p:sp>
        <p:nvSpPr>
          <p:cNvPr id="35" name="Line 1037"/>
          <p:cNvSpPr>
            <a:spLocks noChangeShapeType="1"/>
          </p:cNvSpPr>
          <p:nvPr/>
        </p:nvSpPr>
        <p:spPr bwMode="auto">
          <a:xfrm flipH="1">
            <a:off x="7929586" y="3071810"/>
            <a:ext cx="0" cy="135732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6" name="Line 1037"/>
          <p:cNvSpPr>
            <a:spLocks noChangeShapeType="1"/>
          </p:cNvSpPr>
          <p:nvPr/>
        </p:nvSpPr>
        <p:spPr bwMode="auto">
          <a:xfrm flipV="1">
            <a:off x="4286248" y="4429132"/>
            <a:ext cx="414340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786446" y="414338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214422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Line 1037"/>
          <p:cNvSpPr>
            <a:spLocks noChangeShapeType="1"/>
          </p:cNvSpPr>
          <p:nvPr/>
        </p:nvSpPr>
        <p:spPr bwMode="auto">
          <a:xfrm flipH="1">
            <a:off x="5072066" y="442913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4" name="Text Box 1042"/>
          <p:cNvSpPr txBox="1">
            <a:spLocks noChangeArrowheads="1"/>
          </p:cNvSpPr>
          <p:nvPr/>
        </p:nvSpPr>
        <p:spPr bwMode="auto">
          <a:xfrm>
            <a:off x="5572132" y="1514291"/>
            <a:ext cx="1656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Pevná</a:t>
            </a:r>
            <a:br>
              <a:rPr lang="cs-CZ" sz="1800" dirty="0" smtClean="0"/>
            </a:br>
            <a:r>
              <a:rPr lang="cs-CZ" sz="1800" dirty="0" smtClean="0"/>
              <a:t>IP adresa</a:t>
            </a:r>
          </a:p>
          <a:p>
            <a:pPr algn="ctr"/>
            <a:r>
              <a:rPr lang="cs-CZ" sz="1800" dirty="0" smtClean="0"/>
              <a:t>dispečinku</a:t>
            </a:r>
          </a:p>
          <a:p>
            <a:pPr algn="ctr"/>
            <a:r>
              <a:rPr lang="cs-CZ" sz="1800" dirty="0" smtClean="0"/>
              <a:t>192.168.1.10</a:t>
            </a:r>
          </a:p>
        </p:txBody>
      </p:sp>
      <p:grpSp>
        <p:nvGrpSpPr>
          <p:cNvPr id="2" name="Skupina 36"/>
          <p:cNvGrpSpPr/>
          <p:nvPr/>
        </p:nvGrpSpPr>
        <p:grpSpPr>
          <a:xfrm>
            <a:off x="5214941" y="2571747"/>
            <a:ext cx="2500331" cy="2214576"/>
            <a:chOff x="5224093" y="1547675"/>
            <a:chExt cx="2500331" cy="2214576"/>
          </a:xfrm>
        </p:grpSpPr>
        <p:cxnSp>
          <p:nvCxnSpPr>
            <p:cNvPr id="60" name="Zakřivená spojovací čára 59"/>
            <p:cNvCxnSpPr/>
            <p:nvPr/>
          </p:nvCxnSpPr>
          <p:spPr>
            <a:xfrm rot="5400000" flipH="1" flipV="1">
              <a:off x="6545697" y="2512085"/>
              <a:ext cx="1785950" cy="57150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Zakřivená spojovací čára 56"/>
            <p:cNvCxnSpPr/>
            <p:nvPr/>
          </p:nvCxnSpPr>
          <p:spPr>
            <a:xfrm rot="5400000" flipH="1" flipV="1">
              <a:off x="5152656" y="1619112"/>
              <a:ext cx="2214576" cy="207170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7" name="Text Box 1042"/>
            <p:cNvSpPr txBox="1">
              <a:spLocks noChangeArrowheads="1"/>
            </p:cNvSpPr>
            <p:nvPr/>
          </p:nvSpPr>
          <p:spPr bwMode="auto">
            <a:xfrm>
              <a:off x="6009912" y="2667526"/>
              <a:ext cx="1285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dirty="0" smtClean="0">
                  <a:solidFill>
                    <a:schemeClr val="accent1"/>
                  </a:solidFill>
                </a:rPr>
                <a:t>Registrace</a:t>
              </a:r>
              <a:br>
                <a:rPr lang="cs-CZ" sz="1400" dirty="0" smtClean="0">
                  <a:solidFill>
                    <a:schemeClr val="accent1"/>
                  </a:solidFill>
                </a:rPr>
              </a:br>
              <a:r>
                <a:rPr lang="cs-CZ" sz="1400" dirty="0" smtClean="0">
                  <a:solidFill>
                    <a:schemeClr val="accent1"/>
                  </a:solidFill>
                </a:rPr>
                <a:t>na dispečinku</a:t>
              </a:r>
              <a:endParaRPr lang="cs-CZ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Skupina 40"/>
          <p:cNvGrpSpPr/>
          <p:nvPr/>
        </p:nvGrpSpPr>
        <p:grpSpPr>
          <a:xfrm>
            <a:off x="3786182" y="3214686"/>
            <a:ext cx="1168552" cy="928694"/>
            <a:chOff x="3214678" y="1833544"/>
            <a:chExt cx="1168552" cy="928694"/>
          </a:xfrm>
        </p:grpSpPr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3214678" y="2047858"/>
              <a:ext cx="9286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en-US" sz="1400" dirty="0" smtClean="0">
                  <a:solidFill>
                    <a:schemeClr val="tx2"/>
                  </a:solidFill>
                </a:rPr>
                <a:t>DHCP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</a:rPr>
                <a:t>server</a:t>
              </a: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1833544"/>
              <a:ext cx="38273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3" name="Line 1037"/>
          <p:cNvSpPr>
            <a:spLocks noChangeShapeType="1"/>
          </p:cNvSpPr>
          <p:nvPr/>
        </p:nvSpPr>
        <p:spPr bwMode="auto">
          <a:xfrm flipH="1">
            <a:off x="4857752" y="4214818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pSp>
        <p:nvGrpSpPr>
          <p:cNvPr id="4" name="Skupina 70"/>
          <p:cNvGrpSpPr/>
          <p:nvPr/>
        </p:nvGrpSpPr>
        <p:grpSpPr>
          <a:xfrm>
            <a:off x="4286248" y="4000504"/>
            <a:ext cx="2357454" cy="928694"/>
            <a:chOff x="3393274" y="2643182"/>
            <a:chExt cx="2357454" cy="928694"/>
          </a:xfrm>
        </p:grpSpPr>
        <p:cxnSp>
          <p:nvCxnSpPr>
            <p:cNvPr id="55" name="Zakřivená spojovací čára 54"/>
            <p:cNvCxnSpPr/>
            <p:nvPr/>
          </p:nvCxnSpPr>
          <p:spPr>
            <a:xfrm rot="16200000" flipH="1">
              <a:off x="3690499" y="2988900"/>
              <a:ext cx="571506" cy="30869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Zakřivená spojovací čára 57"/>
            <p:cNvCxnSpPr/>
            <p:nvPr/>
          </p:nvCxnSpPr>
          <p:spPr>
            <a:xfrm>
              <a:off x="4107654" y="2643182"/>
              <a:ext cx="1643074" cy="92869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5179224" y="3214686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en-US" sz="1200" dirty="0" smtClean="0">
                  <a:solidFill>
                    <a:schemeClr val="accent2"/>
                  </a:solidFill>
                </a:rPr>
                <a:t>DHC</a:t>
              </a:r>
              <a:r>
                <a:rPr lang="cs-CZ" sz="1200" dirty="0" smtClean="0">
                  <a:solidFill>
                    <a:schemeClr val="accent2"/>
                  </a:solidFill>
                </a:rPr>
                <a:t>P</a:t>
              </a:r>
              <a:endParaRPr lang="en-US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3393274" y="3143248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en-US" sz="1200" dirty="0" smtClean="0">
                  <a:solidFill>
                    <a:schemeClr val="accent2"/>
                  </a:solidFill>
                </a:rPr>
                <a:t>DHC</a:t>
              </a:r>
              <a:r>
                <a:rPr lang="cs-CZ" sz="1200" dirty="0" smtClean="0">
                  <a:solidFill>
                    <a:schemeClr val="accent2"/>
                  </a:solidFill>
                </a:rPr>
                <a:t>P</a:t>
              </a:r>
              <a:endParaRPr lang="en-US" sz="120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74" name="Text Box 1042"/>
          <p:cNvSpPr txBox="1">
            <a:spLocks noChangeArrowheads="1"/>
          </p:cNvSpPr>
          <p:nvPr/>
        </p:nvSpPr>
        <p:spPr bwMode="auto">
          <a:xfrm>
            <a:off x="3214678" y="135729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Firemní síť </a:t>
            </a:r>
            <a:r>
              <a:rPr lang="en-US" sz="1800" dirty="0" smtClean="0"/>
              <a:t>192.168.1.</a:t>
            </a:r>
            <a:r>
              <a:rPr lang="cs-CZ" sz="1800" dirty="0" smtClean="0"/>
              <a:t>0</a:t>
            </a:r>
          </a:p>
          <a:p>
            <a:pPr algn="ctr"/>
            <a:r>
              <a:rPr lang="cs-CZ" sz="1800" dirty="0" smtClean="0"/>
              <a:t>Maska 255.255.255.0</a:t>
            </a:r>
          </a:p>
        </p:txBody>
      </p:sp>
      <p:sp>
        <p:nvSpPr>
          <p:cNvPr id="75" name="Text Box 1042"/>
          <p:cNvSpPr txBox="1">
            <a:spLocks noChangeArrowheads="1"/>
          </p:cNvSpPr>
          <p:nvPr/>
        </p:nvSpPr>
        <p:spPr bwMode="auto">
          <a:xfrm>
            <a:off x="5286380" y="4857760"/>
            <a:ext cx="121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Dynamická</a:t>
            </a:r>
            <a:br>
              <a:rPr lang="cs-CZ" sz="1200" dirty="0" smtClean="0"/>
            </a:br>
            <a:r>
              <a:rPr lang="cs-CZ" sz="1200" dirty="0" smtClean="0"/>
              <a:t>IP adresa</a:t>
            </a:r>
          </a:p>
          <a:p>
            <a:pPr algn="ctr"/>
            <a:r>
              <a:rPr lang="cs-CZ" sz="1200" dirty="0" smtClean="0"/>
              <a:t>192.168.1.107</a:t>
            </a:r>
            <a:endParaRPr lang="cs-CZ" sz="2000" dirty="0"/>
          </a:p>
        </p:txBody>
      </p:sp>
      <p:grpSp>
        <p:nvGrpSpPr>
          <p:cNvPr id="9" name="Skupina 77"/>
          <p:cNvGrpSpPr/>
          <p:nvPr/>
        </p:nvGrpSpPr>
        <p:grpSpPr>
          <a:xfrm>
            <a:off x="4286248" y="4857760"/>
            <a:ext cx="1058340" cy="879281"/>
            <a:chOff x="5072066" y="4857760"/>
            <a:chExt cx="1058340" cy="879281"/>
          </a:xfrm>
        </p:grpSpPr>
        <p:pic>
          <p:nvPicPr>
            <p:cNvPr id="76" name="Obrázek 75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4857760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ovéPole 76"/>
            <p:cNvSpPr txBox="1"/>
            <p:nvPr/>
          </p:nvSpPr>
          <p:spPr>
            <a:xfrm>
              <a:off x="5143504" y="5429264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83" name="Line 1037"/>
          <p:cNvSpPr>
            <a:spLocks noChangeShapeType="1"/>
          </p:cNvSpPr>
          <p:nvPr/>
        </p:nvSpPr>
        <p:spPr bwMode="auto">
          <a:xfrm flipH="1">
            <a:off x="7500958" y="442913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pSp>
        <p:nvGrpSpPr>
          <p:cNvPr id="10" name="Skupina 83"/>
          <p:cNvGrpSpPr/>
          <p:nvPr/>
        </p:nvGrpSpPr>
        <p:grpSpPr>
          <a:xfrm>
            <a:off x="6715140" y="4857760"/>
            <a:ext cx="1058340" cy="879281"/>
            <a:chOff x="5072066" y="4857760"/>
            <a:chExt cx="1058340" cy="879281"/>
          </a:xfrm>
        </p:grpSpPr>
        <p:pic>
          <p:nvPicPr>
            <p:cNvPr id="85" name="Obrázek 84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4857760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6" name="TextovéPole 85"/>
            <p:cNvSpPr txBox="1"/>
            <p:nvPr/>
          </p:nvSpPr>
          <p:spPr>
            <a:xfrm>
              <a:off x="5143504" y="5429264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97" name="Text Box 1042"/>
          <p:cNvSpPr txBox="1">
            <a:spLocks noChangeArrowheads="1"/>
          </p:cNvSpPr>
          <p:nvPr/>
        </p:nvSpPr>
        <p:spPr bwMode="auto">
          <a:xfrm>
            <a:off x="7786710" y="4857760"/>
            <a:ext cx="121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Dynamická</a:t>
            </a:r>
            <a:br>
              <a:rPr lang="cs-CZ" sz="1200" dirty="0" smtClean="0"/>
            </a:br>
            <a:r>
              <a:rPr lang="cs-CZ" sz="1200" dirty="0" smtClean="0"/>
              <a:t>IP adresa</a:t>
            </a:r>
          </a:p>
          <a:p>
            <a:pPr algn="ctr"/>
            <a:r>
              <a:rPr lang="cs-CZ" sz="1200" dirty="0" smtClean="0"/>
              <a:t>192.168.1.108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4" grpId="0"/>
      <p:bldP spid="53" grpId="0" animBg="1"/>
      <p:bldP spid="7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smartwayintl.com/products/Pic/HP-PurCurve-Router-7000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1143008" cy="571504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AlfaBox+: Směrovaná síť</a:t>
            </a:r>
            <a:endParaRPr lang="cs-CZ" dirty="0"/>
          </a:p>
        </p:txBody>
      </p:sp>
      <p:sp>
        <p:nvSpPr>
          <p:cNvPr id="35" name="Line 1037"/>
          <p:cNvSpPr>
            <a:spLocks noChangeShapeType="1"/>
          </p:cNvSpPr>
          <p:nvPr/>
        </p:nvSpPr>
        <p:spPr bwMode="auto">
          <a:xfrm flipH="1">
            <a:off x="5857884" y="2714620"/>
            <a:ext cx="0" cy="292895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6" name="Line 1037"/>
          <p:cNvSpPr>
            <a:spLocks noChangeShapeType="1"/>
          </p:cNvSpPr>
          <p:nvPr/>
        </p:nvSpPr>
        <p:spPr bwMode="auto">
          <a:xfrm>
            <a:off x="2857488" y="2714620"/>
            <a:ext cx="0" cy="206828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143504" y="2428868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00372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Line 1037"/>
          <p:cNvSpPr>
            <a:spLocks noChangeShapeType="1"/>
          </p:cNvSpPr>
          <p:nvPr/>
        </p:nvSpPr>
        <p:spPr bwMode="auto">
          <a:xfrm>
            <a:off x="5286380" y="2714620"/>
            <a:ext cx="78581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4" name="Text Box 1042"/>
          <p:cNvSpPr txBox="1">
            <a:spLocks noChangeArrowheads="1"/>
          </p:cNvSpPr>
          <p:nvPr/>
        </p:nvSpPr>
        <p:spPr bwMode="auto">
          <a:xfrm>
            <a:off x="714348" y="4643446"/>
            <a:ext cx="1714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Pevná</a:t>
            </a:r>
            <a:br>
              <a:rPr lang="cs-CZ" sz="1800" dirty="0" smtClean="0"/>
            </a:br>
            <a:r>
              <a:rPr lang="cs-CZ" sz="1800" dirty="0" smtClean="0"/>
              <a:t>IP adresa</a:t>
            </a:r>
          </a:p>
          <a:p>
            <a:pPr algn="ctr"/>
            <a:r>
              <a:rPr lang="cs-CZ" sz="1800" dirty="0" smtClean="0"/>
              <a:t>dispečinku</a:t>
            </a:r>
            <a:endParaRPr lang="en-US" sz="1800" dirty="0" smtClean="0"/>
          </a:p>
          <a:p>
            <a:pPr algn="ctr"/>
            <a:r>
              <a:rPr lang="en-US" sz="1800" dirty="0" smtClean="0"/>
              <a:t>192.168.1.10</a:t>
            </a:r>
            <a:endParaRPr lang="cs-CZ" sz="1800" dirty="0" smtClean="0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 flipH="1">
            <a:off x="2643174" y="3929066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3" name="Line 1037"/>
          <p:cNvSpPr>
            <a:spLocks noChangeShapeType="1"/>
          </p:cNvSpPr>
          <p:nvPr/>
        </p:nvSpPr>
        <p:spPr bwMode="auto">
          <a:xfrm>
            <a:off x="2857488" y="2714620"/>
            <a:ext cx="3571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3" name="Text Box 1042"/>
          <p:cNvSpPr txBox="1">
            <a:spLocks noChangeArrowheads="1"/>
          </p:cNvSpPr>
          <p:nvPr/>
        </p:nvSpPr>
        <p:spPr bwMode="auto">
          <a:xfrm>
            <a:off x="7358082" y="3786190"/>
            <a:ext cx="121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Dynamická</a:t>
            </a:r>
            <a:br>
              <a:rPr lang="cs-CZ" sz="1200" dirty="0" smtClean="0"/>
            </a:br>
            <a:r>
              <a:rPr lang="cs-CZ" sz="1200" dirty="0" smtClean="0"/>
              <a:t>IP adresa</a:t>
            </a:r>
          </a:p>
          <a:p>
            <a:pPr algn="ctr"/>
            <a:r>
              <a:rPr lang="cs-CZ" sz="1200" dirty="0" smtClean="0"/>
              <a:t>192.168.2.101</a:t>
            </a:r>
            <a:endParaRPr lang="cs-CZ" sz="2000" dirty="0"/>
          </a:p>
        </p:txBody>
      </p:sp>
      <p:pic>
        <p:nvPicPr>
          <p:cNvPr id="54" name="Zástupný symbol pro obsah 53" descr="Router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286116" y="2285992"/>
            <a:ext cx="857250" cy="857250"/>
          </a:xfr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2285992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ine 1037"/>
          <p:cNvSpPr>
            <a:spLocks noChangeShapeType="1"/>
          </p:cNvSpPr>
          <p:nvPr/>
        </p:nvSpPr>
        <p:spPr bwMode="auto">
          <a:xfrm flipH="1">
            <a:off x="5857884" y="4143380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5" name="Line 1037"/>
          <p:cNvSpPr>
            <a:spLocks noChangeShapeType="1"/>
          </p:cNvSpPr>
          <p:nvPr/>
        </p:nvSpPr>
        <p:spPr bwMode="auto">
          <a:xfrm flipH="1">
            <a:off x="5857884" y="5286388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2519559" y="2428868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grpSp>
        <p:nvGrpSpPr>
          <p:cNvPr id="2" name="Skupina 104"/>
          <p:cNvGrpSpPr/>
          <p:nvPr/>
        </p:nvGrpSpPr>
        <p:grpSpPr>
          <a:xfrm>
            <a:off x="6215074" y="3857628"/>
            <a:ext cx="1058340" cy="879281"/>
            <a:chOff x="6215074" y="3857628"/>
            <a:chExt cx="1058340" cy="879281"/>
          </a:xfrm>
        </p:grpSpPr>
        <p:pic>
          <p:nvPicPr>
            <p:cNvPr id="62" name="Obrázek 61" descr="AlfaBoxPlusSm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074" y="3857628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4" name="TextovéPole 73"/>
            <p:cNvSpPr txBox="1"/>
            <p:nvPr/>
          </p:nvSpPr>
          <p:spPr>
            <a:xfrm>
              <a:off x="6286512" y="4429132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Skupina 105"/>
          <p:cNvGrpSpPr/>
          <p:nvPr/>
        </p:nvGrpSpPr>
        <p:grpSpPr>
          <a:xfrm>
            <a:off x="6215074" y="5072074"/>
            <a:ext cx="1058340" cy="879281"/>
            <a:chOff x="6215074" y="5072074"/>
            <a:chExt cx="1058340" cy="879281"/>
          </a:xfrm>
        </p:grpSpPr>
        <p:pic>
          <p:nvPicPr>
            <p:cNvPr id="71" name="Obrázek 70" descr="AlfaBoxPlusSm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5" name="TextovéPole 74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76" name="Text Box 1042"/>
          <p:cNvSpPr txBox="1">
            <a:spLocks noChangeArrowheads="1"/>
          </p:cNvSpPr>
          <p:nvPr/>
        </p:nvSpPr>
        <p:spPr bwMode="auto">
          <a:xfrm>
            <a:off x="7358082" y="5000636"/>
            <a:ext cx="121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Dynamická</a:t>
            </a:r>
            <a:br>
              <a:rPr lang="cs-CZ" sz="1200" dirty="0" smtClean="0"/>
            </a:br>
            <a:r>
              <a:rPr lang="cs-CZ" sz="1200" dirty="0" smtClean="0"/>
              <a:t>IP adresa</a:t>
            </a:r>
          </a:p>
          <a:p>
            <a:pPr algn="ctr"/>
            <a:r>
              <a:rPr lang="cs-CZ" sz="1200" dirty="0" smtClean="0"/>
              <a:t>192.168.2.102</a:t>
            </a:r>
            <a:endParaRPr lang="cs-CZ" sz="20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3131292" y="3223439"/>
            <a:ext cx="1090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Router</a:t>
            </a:r>
          </a:p>
          <a:p>
            <a:pPr algn="ctr"/>
            <a:r>
              <a:rPr lang="en-US" sz="1800" dirty="0" smtClean="0"/>
              <a:t>NAT, PAT</a:t>
            </a:r>
          </a:p>
          <a:p>
            <a:pPr algn="ctr"/>
            <a:r>
              <a:rPr lang="cs-CZ" sz="1800" dirty="0" smtClean="0"/>
              <a:t>tunel</a:t>
            </a:r>
            <a:endParaRPr lang="cs-CZ" sz="1800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4299859" y="3223439"/>
            <a:ext cx="95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Firewall</a:t>
            </a:r>
            <a:endParaRPr lang="cs-CZ" sz="1800" dirty="0"/>
          </a:p>
        </p:txBody>
      </p:sp>
      <p:grpSp>
        <p:nvGrpSpPr>
          <p:cNvPr id="4" name="Skupina 100"/>
          <p:cNvGrpSpPr/>
          <p:nvPr/>
        </p:nvGrpSpPr>
        <p:grpSpPr>
          <a:xfrm>
            <a:off x="5143504" y="2214554"/>
            <a:ext cx="2214578" cy="2786082"/>
            <a:chOff x="4786314" y="1785926"/>
            <a:chExt cx="2214578" cy="2786082"/>
          </a:xfrm>
        </p:grpSpPr>
        <p:grpSp>
          <p:nvGrpSpPr>
            <p:cNvPr id="8" name="Skupina 40"/>
            <p:cNvGrpSpPr/>
            <p:nvPr/>
          </p:nvGrpSpPr>
          <p:grpSpPr>
            <a:xfrm>
              <a:off x="5857884" y="1785926"/>
              <a:ext cx="1143008" cy="928694"/>
              <a:chOff x="4000496" y="1833544"/>
              <a:chExt cx="1143008" cy="928694"/>
            </a:xfrm>
          </p:grpSpPr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4214810" y="2047858"/>
                <a:ext cx="92869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400" dirty="0" smtClean="0">
                    <a:solidFill>
                      <a:schemeClr val="tx2"/>
                    </a:solidFill>
                  </a:rPr>
                  <a:t>DHCP</a:t>
                </a:r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server</a:t>
                </a:r>
              </a:p>
            </p:txBody>
          </p:sp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00496" y="1833544"/>
                <a:ext cx="382734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5786446" y="2857496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en-US" sz="1200" dirty="0" smtClean="0">
                  <a:solidFill>
                    <a:schemeClr val="accent2"/>
                  </a:solidFill>
                </a:rPr>
                <a:t>DHC</a:t>
              </a:r>
              <a:r>
                <a:rPr lang="cs-CZ" sz="1200" dirty="0" smtClean="0">
                  <a:solidFill>
                    <a:schemeClr val="accent2"/>
                  </a:solidFill>
                </a:rPr>
                <a:t>P</a:t>
              </a:r>
              <a:endParaRPr lang="en-US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4786314" y="4143380"/>
              <a:ext cx="57150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en-US" sz="1200" dirty="0" smtClean="0">
                  <a:solidFill>
                    <a:schemeClr val="accent2"/>
                  </a:solidFill>
                </a:rPr>
                <a:t>DHC</a:t>
              </a:r>
              <a:r>
                <a:rPr lang="cs-CZ" sz="1200" dirty="0" smtClean="0">
                  <a:solidFill>
                    <a:schemeClr val="accent2"/>
                  </a:solidFill>
                </a:rPr>
                <a:t>P</a:t>
              </a:r>
              <a:endParaRPr lang="en-US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5" name="Volný tvar 94"/>
            <p:cNvSpPr/>
            <p:nvPr/>
          </p:nvSpPr>
          <p:spPr>
            <a:xfrm>
              <a:off x="5110144" y="2357430"/>
              <a:ext cx="890616" cy="2214578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1004898 w 1004898"/>
                <a:gd name="connsiteY0" fmla="*/ 0 h 2283784"/>
                <a:gd name="connsiteX1" fmla="*/ 933461 w 1004898"/>
                <a:gd name="connsiteY1" fmla="*/ 2283784 h 2283784"/>
                <a:gd name="connsiteX0" fmla="*/ 1004898 w 1004898"/>
                <a:gd name="connsiteY0" fmla="*/ 0 h 2283784"/>
                <a:gd name="connsiteX1" fmla="*/ 933461 w 1004898"/>
                <a:gd name="connsiteY1" fmla="*/ 2283784 h 2283784"/>
                <a:gd name="connsiteX0" fmla="*/ 704864 w 704864"/>
                <a:gd name="connsiteY0" fmla="*/ 0 h 2283784"/>
                <a:gd name="connsiteX1" fmla="*/ 633427 w 704864"/>
                <a:gd name="connsiteY1" fmla="*/ 2283784 h 2283784"/>
                <a:gd name="connsiteX0" fmla="*/ 490551 w 633427"/>
                <a:gd name="connsiteY0" fmla="*/ 0 h 2145373"/>
                <a:gd name="connsiteX1" fmla="*/ 633427 w 633427"/>
                <a:gd name="connsiteY1" fmla="*/ 2145373 h 2145373"/>
                <a:gd name="connsiteX0" fmla="*/ 612002 w 754878"/>
                <a:gd name="connsiteY0" fmla="*/ 0 h 2145373"/>
                <a:gd name="connsiteX1" fmla="*/ 754878 w 754878"/>
                <a:gd name="connsiteY1" fmla="*/ 2145373 h 2145373"/>
                <a:gd name="connsiteX0" fmla="*/ 540564 w 754878"/>
                <a:gd name="connsiteY0" fmla="*/ 0 h 2145373"/>
                <a:gd name="connsiteX1" fmla="*/ 754878 w 754878"/>
                <a:gd name="connsiteY1" fmla="*/ 2145373 h 2145373"/>
                <a:gd name="connsiteX0" fmla="*/ 676302 w 890616"/>
                <a:gd name="connsiteY0" fmla="*/ 0 h 2145373"/>
                <a:gd name="connsiteX1" fmla="*/ 890616 w 890616"/>
                <a:gd name="connsiteY1" fmla="*/ 2145373 h 2145373"/>
                <a:gd name="connsiteX0" fmla="*/ 676302 w 890616"/>
                <a:gd name="connsiteY0" fmla="*/ 0 h 2145373"/>
                <a:gd name="connsiteX1" fmla="*/ 890616 w 890616"/>
                <a:gd name="connsiteY1" fmla="*/ 2145373 h 2145373"/>
                <a:gd name="connsiteX0" fmla="*/ 676302 w 890616"/>
                <a:gd name="connsiteY0" fmla="*/ 0 h 2145373"/>
                <a:gd name="connsiteX1" fmla="*/ 890616 w 890616"/>
                <a:gd name="connsiteY1" fmla="*/ 2145373 h 214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0616" h="2145373">
                  <a:moveTo>
                    <a:pt x="676302" y="0"/>
                  </a:moveTo>
                  <a:cubicBezTo>
                    <a:pt x="109541" y="491364"/>
                    <a:pt x="0" y="1474062"/>
                    <a:pt x="890616" y="2145373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5603655" y="2500306"/>
              <a:ext cx="397105" cy="857256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0 w 71439"/>
                <a:gd name="connsiteY0" fmla="*/ 0 h 2214578"/>
                <a:gd name="connsiteX1" fmla="*/ 71439 w 71439"/>
                <a:gd name="connsiteY1" fmla="*/ 2214578 h 2214578"/>
                <a:gd name="connsiteX0" fmla="*/ 615632 w 687071"/>
                <a:gd name="connsiteY0" fmla="*/ 0 h 2214578"/>
                <a:gd name="connsiteX1" fmla="*/ 687071 w 687071"/>
                <a:gd name="connsiteY1" fmla="*/ 2214578 h 2214578"/>
                <a:gd name="connsiteX0" fmla="*/ 615632 w 615632"/>
                <a:gd name="connsiteY0" fmla="*/ 0 h 2066939"/>
                <a:gd name="connsiteX1" fmla="*/ 615632 w 615632"/>
                <a:gd name="connsiteY1" fmla="*/ 2066939 h 2066939"/>
                <a:gd name="connsiteX0" fmla="*/ 615632 w 1120442"/>
                <a:gd name="connsiteY0" fmla="*/ 0 h 1624024"/>
                <a:gd name="connsiteX1" fmla="*/ 1120442 w 1120442"/>
                <a:gd name="connsiteY1" fmla="*/ 1624024 h 1624024"/>
                <a:gd name="connsiteX0" fmla="*/ 615632 w 1120442"/>
                <a:gd name="connsiteY0" fmla="*/ 0 h 1624024"/>
                <a:gd name="connsiteX1" fmla="*/ 1120442 w 1120442"/>
                <a:gd name="connsiteY1" fmla="*/ 1624024 h 1624024"/>
                <a:gd name="connsiteX0" fmla="*/ 615632 w 1120442"/>
                <a:gd name="connsiteY0" fmla="*/ 0 h 1771663"/>
                <a:gd name="connsiteX1" fmla="*/ 1120442 w 1120442"/>
                <a:gd name="connsiteY1" fmla="*/ 1771663 h 1771663"/>
                <a:gd name="connsiteX0" fmla="*/ 430558 w 935368"/>
                <a:gd name="connsiteY0" fmla="*/ 0 h 1771663"/>
                <a:gd name="connsiteX1" fmla="*/ 935368 w 935368"/>
                <a:gd name="connsiteY1" fmla="*/ 1771663 h 17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368" h="1771663">
                  <a:moveTo>
                    <a:pt x="430558" y="0"/>
                  </a:moveTo>
                  <a:cubicBezTo>
                    <a:pt x="0" y="752961"/>
                    <a:pt x="187971" y="1358274"/>
                    <a:pt x="935368" y="1771663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99"/>
          <p:cNvGrpSpPr/>
          <p:nvPr/>
        </p:nvGrpSpPr>
        <p:grpSpPr>
          <a:xfrm>
            <a:off x="2500299" y="2285564"/>
            <a:ext cx="4185928" cy="2242105"/>
            <a:chOff x="2143109" y="1856936"/>
            <a:chExt cx="4185928" cy="2242105"/>
          </a:xfrm>
        </p:grpSpPr>
        <p:sp>
          <p:nvSpPr>
            <p:cNvPr id="67" name="Text Box 1042"/>
            <p:cNvSpPr txBox="1">
              <a:spLocks noChangeArrowheads="1"/>
            </p:cNvSpPr>
            <p:nvPr/>
          </p:nvSpPr>
          <p:spPr bwMode="auto">
            <a:xfrm>
              <a:off x="3786182" y="3214686"/>
              <a:ext cx="14287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>
                  <a:solidFill>
                    <a:schemeClr val="accent1"/>
                  </a:solidFill>
                </a:rPr>
                <a:t>Registrace</a:t>
              </a:r>
              <a:br>
                <a:rPr lang="cs-CZ" sz="1600" dirty="0" smtClean="0">
                  <a:solidFill>
                    <a:schemeClr val="accent1"/>
                  </a:solidFill>
                </a:rPr>
              </a:br>
              <a:r>
                <a:rPr lang="cs-CZ" sz="1600" dirty="0" smtClean="0">
                  <a:solidFill>
                    <a:schemeClr val="accent1"/>
                  </a:solidFill>
                </a:rPr>
                <a:t>na dispečinku</a:t>
              </a:r>
              <a:endParaRPr lang="cs-CZ" sz="1600" dirty="0">
                <a:solidFill>
                  <a:srgbClr val="FFC000"/>
                </a:solidFill>
              </a:endParaRPr>
            </a:p>
          </p:txBody>
        </p:sp>
        <p:sp>
          <p:nvSpPr>
            <p:cNvPr id="97" name="Volný tvar 96"/>
            <p:cNvSpPr/>
            <p:nvPr/>
          </p:nvSpPr>
          <p:spPr>
            <a:xfrm rot="5400000">
              <a:off x="3463039" y="537006"/>
              <a:ext cx="1503544" cy="4143404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838872 w 838872"/>
                <a:gd name="connsiteY0" fmla="*/ 0 h 2283784"/>
                <a:gd name="connsiteX1" fmla="*/ 767435 w 838872"/>
                <a:gd name="connsiteY1" fmla="*/ 2283784 h 2283784"/>
                <a:gd name="connsiteX0" fmla="*/ 838872 w 838872"/>
                <a:gd name="connsiteY0" fmla="*/ 0 h 2283784"/>
                <a:gd name="connsiteX1" fmla="*/ 767435 w 838872"/>
                <a:gd name="connsiteY1" fmla="*/ 2283784 h 2283784"/>
                <a:gd name="connsiteX0" fmla="*/ 729482 w 767435"/>
                <a:gd name="connsiteY0" fmla="*/ 0 h 2711994"/>
                <a:gd name="connsiteX1" fmla="*/ 767435 w 767435"/>
                <a:gd name="connsiteY1" fmla="*/ 2711994 h 2711994"/>
                <a:gd name="connsiteX0" fmla="*/ 729482 w 767435"/>
                <a:gd name="connsiteY0" fmla="*/ 0 h 2711994"/>
                <a:gd name="connsiteX1" fmla="*/ 767435 w 767435"/>
                <a:gd name="connsiteY1" fmla="*/ 2711994 h 2711994"/>
                <a:gd name="connsiteX0" fmla="*/ 729484 w 767435"/>
                <a:gd name="connsiteY0" fmla="*/ 0 h 2759572"/>
                <a:gd name="connsiteX1" fmla="*/ 767435 w 767435"/>
                <a:gd name="connsiteY1" fmla="*/ 2759572 h 2759572"/>
                <a:gd name="connsiteX0" fmla="*/ 729484 w 767435"/>
                <a:gd name="connsiteY0" fmla="*/ 0 h 2759572"/>
                <a:gd name="connsiteX1" fmla="*/ 767435 w 767435"/>
                <a:gd name="connsiteY1" fmla="*/ 2759572 h 275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435" h="2759572">
                  <a:moveTo>
                    <a:pt x="729484" y="0"/>
                  </a:moveTo>
                  <a:cubicBezTo>
                    <a:pt x="89455" y="694665"/>
                    <a:pt x="0" y="1965002"/>
                    <a:pt x="767435" y="2759572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Volný tvar 97"/>
            <p:cNvSpPr/>
            <p:nvPr/>
          </p:nvSpPr>
          <p:spPr>
            <a:xfrm rot="6138214">
              <a:off x="3347253" y="1117257"/>
              <a:ext cx="1981399" cy="3982169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702471 w 702471"/>
                <a:gd name="connsiteY0" fmla="*/ 0 h 2283784"/>
                <a:gd name="connsiteX1" fmla="*/ 631034 w 702471"/>
                <a:gd name="connsiteY1" fmla="*/ 2283784 h 2283784"/>
                <a:gd name="connsiteX0" fmla="*/ 812707 w 812707"/>
                <a:gd name="connsiteY0" fmla="*/ 0 h 2283784"/>
                <a:gd name="connsiteX1" fmla="*/ 741270 w 812707"/>
                <a:gd name="connsiteY1" fmla="*/ 2283784 h 2283784"/>
                <a:gd name="connsiteX0" fmla="*/ 812707 w 812707"/>
                <a:gd name="connsiteY0" fmla="*/ 0 h 2283784"/>
                <a:gd name="connsiteX1" fmla="*/ 741270 w 812707"/>
                <a:gd name="connsiteY1" fmla="*/ 2283784 h 2283784"/>
                <a:gd name="connsiteX0" fmla="*/ 789062 w 789062"/>
                <a:gd name="connsiteY0" fmla="*/ 0 h 2457425"/>
                <a:gd name="connsiteX1" fmla="*/ 753267 w 789062"/>
                <a:gd name="connsiteY1" fmla="*/ 2457425 h 2457425"/>
                <a:gd name="connsiteX0" fmla="*/ 777065 w 777065"/>
                <a:gd name="connsiteY0" fmla="*/ 0 h 2457425"/>
                <a:gd name="connsiteX1" fmla="*/ 741270 w 777065"/>
                <a:gd name="connsiteY1" fmla="*/ 2457425 h 2457425"/>
                <a:gd name="connsiteX0" fmla="*/ 759985 w 759985"/>
                <a:gd name="connsiteY0" fmla="*/ 0 h 2589248"/>
                <a:gd name="connsiteX1" fmla="*/ 741270 w 759985"/>
                <a:gd name="connsiteY1" fmla="*/ 2589248 h 2589248"/>
                <a:gd name="connsiteX0" fmla="*/ 759985 w 765679"/>
                <a:gd name="connsiteY0" fmla="*/ 0 h 2589248"/>
                <a:gd name="connsiteX1" fmla="*/ 765679 w 765679"/>
                <a:gd name="connsiteY1" fmla="*/ 43942 h 2589248"/>
                <a:gd name="connsiteX2" fmla="*/ 741270 w 765679"/>
                <a:gd name="connsiteY2" fmla="*/ 2589248 h 2589248"/>
                <a:gd name="connsiteX0" fmla="*/ 759985 w 765679"/>
                <a:gd name="connsiteY0" fmla="*/ 0 h 2589248"/>
                <a:gd name="connsiteX1" fmla="*/ 765679 w 765679"/>
                <a:gd name="connsiteY1" fmla="*/ 43942 h 2589248"/>
                <a:gd name="connsiteX2" fmla="*/ 741270 w 765679"/>
                <a:gd name="connsiteY2" fmla="*/ 2589248 h 2589248"/>
                <a:gd name="connsiteX0" fmla="*/ 793595 w 799289"/>
                <a:gd name="connsiteY0" fmla="*/ 0 h 2550913"/>
                <a:gd name="connsiteX1" fmla="*/ 799289 w 799289"/>
                <a:gd name="connsiteY1" fmla="*/ 43942 h 2550913"/>
                <a:gd name="connsiteX2" fmla="*/ 741270 w 799289"/>
                <a:gd name="connsiteY2" fmla="*/ 2550913 h 2550913"/>
                <a:gd name="connsiteX0" fmla="*/ 735357 w 741051"/>
                <a:gd name="connsiteY0" fmla="*/ 0 h 2550913"/>
                <a:gd name="connsiteX1" fmla="*/ 741051 w 741051"/>
                <a:gd name="connsiteY1" fmla="*/ 43942 h 2550913"/>
                <a:gd name="connsiteX2" fmla="*/ 683032 w 741051"/>
                <a:gd name="connsiteY2" fmla="*/ 2550913 h 2550913"/>
                <a:gd name="connsiteX0" fmla="*/ 741051 w 741051"/>
                <a:gd name="connsiteY0" fmla="*/ 0 h 2506971"/>
                <a:gd name="connsiteX1" fmla="*/ 683032 w 741051"/>
                <a:gd name="connsiteY1" fmla="*/ 2506971 h 250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051" h="2506971">
                  <a:moveTo>
                    <a:pt x="741051" y="0"/>
                  </a:moveTo>
                  <a:cubicBezTo>
                    <a:pt x="51932" y="733933"/>
                    <a:pt x="0" y="1756636"/>
                    <a:pt x="683032" y="2506971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2" name="Text Box 1042"/>
          <p:cNvSpPr txBox="1">
            <a:spLocks noChangeArrowheads="1"/>
          </p:cNvSpPr>
          <p:nvPr/>
        </p:nvSpPr>
        <p:spPr bwMode="auto">
          <a:xfrm>
            <a:off x="571472" y="1357298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Síť pro kanceláře </a:t>
            </a:r>
            <a:r>
              <a:rPr lang="en-US" sz="1800" dirty="0" smtClean="0"/>
              <a:t>192.168.1.</a:t>
            </a:r>
            <a:r>
              <a:rPr lang="cs-CZ" sz="1800" dirty="0" smtClean="0"/>
              <a:t>0</a:t>
            </a:r>
          </a:p>
          <a:p>
            <a:pPr algn="ctr"/>
            <a:r>
              <a:rPr lang="cs-CZ" sz="1800" dirty="0" smtClean="0"/>
              <a:t>Maska 255.255.255.0</a:t>
            </a:r>
          </a:p>
        </p:txBody>
      </p:sp>
      <p:sp>
        <p:nvSpPr>
          <p:cNvPr id="103" name="Text Box 1042"/>
          <p:cNvSpPr txBox="1">
            <a:spLocks noChangeArrowheads="1"/>
          </p:cNvSpPr>
          <p:nvPr/>
        </p:nvSpPr>
        <p:spPr bwMode="auto">
          <a:xfrm>
            <a:off x="5286380" y="1357298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Síť pro výrobu </a:t>
            </a:r>
            <a:r>
              <a:rPr lang="en-US" sz="1800" dirty="0" smtClean="0"/>
              <a:t>192.168.</a:t>
            </a:r>
            <a:r>
              <a:rPr lang="cs-CZ" sz="1800" dirty="0" smtClean="0"/>
              <a:t>2</a:t>
            </a:r>
            <a:r>
              <a:rPr lang="en-US" sz="1800" dirty="0" smtClean="0"/>
              <a:t>.</a:t>
            </a:r>
            <a:r>
              <a:rPr lang="cs-CZ" sz="1800" dirty="0" smtClean="0"/>
              <a:t>0</a:t>
            </a:r>
          </a:p>
          <a:p>
            <a:pPr algn="ctr"/>
            <a:r>
              <a:rPr lang="cs-CZ" sz="1800" dirty="0" smtClean="0"/>
              <a:t>Maska 255.255.255.0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642910" y="3380432"/>
            <a:ext cx="13653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Neveřejná pevná IP adresa dispečinku</a:t>
            </a:r>
          </a:p>
          <a:p>
            <a:pPr algn="ctr"/>
            <a:r>
              <a:rPr lang="cs-CZ" sz="1800" dirty="0" smtClean="0"/>
              <a:t>10.4.1.2</a:t>
            </a:r>
            <a:endParaRPr lang="cs-CZ" sz="1800" dirty="0"/>
          </a:p>
        </p:txBody>
      </p:sp>
      <p:pic>
        <p:nvPicPr>
          <p:cNvPr id="72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429132"/>
            <a:ext cx="1819275" cy="1809750"/>
          </a:xfrm>
          <a:prstGeom prst="rect">
            <a:avLst/>
          </a:prstGeom>
          <a:noFill/>
        </p:spPr>
      </p:pic>
      <p:pic>
        <p:nvPicPr>
          <p:cNvPr id="61" name="Picture 3" descr="E:\AlfaView\Topologie\LCD ProCo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85926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AlfaBox+: APN s IPCP</a:t>
            </a:r>
            <a:endParaRPr lang="cs-CZ" dirty="0"/>
          </a:p>
        </p:txBody>
      </p:sp>
      <p:grpSp>
        <p:nvGrpSpPr>
          <p:cNvPr id="2" name="Skupina 80"/>
          <p:cNvGrpSpPr/>
          <p:nvPr/>
        </p:nvGrpSpPr>
        <p:grpSpPr>
          <a:xfrm>
            <a:off x="6572264" y="2500306"/>
            <a:ext cx="1352554" cy="2308041"/>
            <a:chOff x="6572264" y="2500306"/>
            <a:chExt cx="1352554" cy="2308041"/>
          </a:xfrm>
        </p:grpSpPr>
        <p:grpSp>
          <p:nvGrpSpPr>
            <p:cNvPr id="3" name="Skupina 62"/>
            <p:cNvGrpSpPr/>
            <p:nvPr/>
          </p:nvGrpSpPr>
          <p:grpSpPr>
            <a:xfrm>
              <a:off x="6572264" y="3929066"/>
              <a:ext cx="1058340" cy="879281"/>
              <a:chOff x="6215074" y="5072074"/>
              <a:chExt cx="1058340" cy="879281"/>
            </a:xfrm>
          </p:grpSpPr>
          <p:pic>
            <p:nvPicPr>
              <p:cNvPr id="67" name="Obrázek 66" descr="AlfaBoxPlusSm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15074" y="5072074"/>
                <a:ext cx="1058340" cy="5715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8" name="TextovéPole 67"/>
              <p:cNvSpPr txBox="1"/>
              <p:nvPr/>
            </p:nvSpPr>
            <p:spPr>
              <a:xfrm>
                <a:off x="6286512" y="5643578"/>
                <a:ext cx="904928" cy="30777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AlfaBox+</a:t>
                </a:r>
                <a:endParaRPr lang="cs-CZ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Skupina 79"/>
            <p:cNvGrpSpPr/>
            <p:nvPr/>
          </p:nvGrpSpPr>
          <p:grpSpPr>
            <a:xfrm>
              <a:off x="7143768" y="2500306"/>
              <a:ext cx="781050" cy="1757363"/>
              <a:chOff x="7143768" y="2500306"/>
              <a:chExt cx="781050" cy="1757363"/>
            </a:xfrm>
          </p:grpSpPr>
          <p:pic>
            <p:nvPicPr>
              <p:cNvPr id="69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80"/>
                  </a:clrFrom>
                  <a:clrTo>
                    <a:srgbClr val="FFFF8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43768" y="2500306"/>
                <a:ext cx="781050" cy="17573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3" name="Line 1048"/>
              <p:cNvSpPr>
                <a:spLocks noChangeShapeType="1"/>
              </p:cNvSpPr>
              <p:nvPr/>
            </p:nvSpPr>
            <p:spPr bwMode="auto">
              <a:xfrm flipH="1">
                <a:off x="7500958" y="3571876"/>
                <a:ext cx="0" cy="21431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</p:grpSp>
      </p:grp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072074"/>
            <a:ext cx="714380" cy="59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" name="TextovéPole 82"/>
          <p:cNvSpPr txBox="1"/>
          <p:nvPr/>
        </p:nvSpPr>
        <p:spPr>
          <a:xfrm>
            <a:off x="6572264" y="571501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Desigo PX</a:t>
            </a:r>
            <a:endParaRPr lang="cs-CZ" sz="1200" dirty="0"/>
          </a:p>
        </p:txBody>
      </p:sp>
      <p:sp>
        <p:nvSpPr>
          <p:cNvPr id="84" name="Line 1048"/>
          <p:cNvSpPr>
            <a:spLocks noChangeShapeType="1"/>
          </p:cNvSpPr>
          <p:nvPr/>
        </p:nvSpPr>
        <p:spPr bwMode="auto">
          <a:xfrm flipH="1">
            <a:off x="7072330" y="478632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8" name="Line 1038"/>
          <p:cNvSpPr>
            <a:spLocks noChangeShapeType="1"/>
          </p:cNvSpPr>
          <p:nvPr/>
        </p:nvSpPr>
        <p:spPr bwMode="auto">
          <a:xfrm>
            <a:off x="2214546" y="2500306"/>
            <a:ext cx="28575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0" name="Text Box 1042"/>
          <p:cNvSpPr txBox="1">
            <a:spLocks noChangeArrowheads="1"/>
          </p:cNvSpPr>
          <p:nvPr/>
        </p:nvSpPr>
        <p:spPr bwMode="auto">
          <a:xfrm>
            <a:off x="2214546" y="1285860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Síť 10</a:t>
            </a:r>
            <a:r>
              <a:rPr lang="en-US" sz="1800" dirty="0" smtClean="0"/>
              <a:t>.</a:t>
            </a:r>
            <a:r>
              <a:rPr lang="cs-CZ" sz="1800" dirty="0" smtClean="0"/>
              <a:t>4</a:t>
            </a:r>
            <a:r>
              <a:rPr lang="en-US" sz="1800" dirty="0" smtClean="0"/>
              <a:t>.</a:t>
            </a:r>
            <a:r>
              <a:rPr lang="cs-CZ" sz="1800" dirty="0" smtClean="0"/>
              <a:t>1</a:t>
            </a:r>
            <a:r>
              <a:rPr lang="en-US" sz="1800" dirty="0" smtClean="0"/>
              <a:t>.</a:t>
            </a:r>
            <a:r>
              <a:rPr lang="cs-CZ" sz="1800" dirty="0" smtClean="0"/>
              <a:t>0</a:t>
            </a:r>
          </a:p>
          <a:p>
            <a:pPr algn="ctr"/>
            <a:r>
              <a:rPr lang="cs-CZ" sz="1800" dirty="0" smtClean="0"/>
              <a:t>Maska 255.255.0.0</a:t>
            </a:r>
          </a:p>
        </p:txBody>
      </p:sp>
      <p:grpSp>
        <p:nvGrpSpPr>
          <p:cNvPr id="8" name="Skupina 98"/>
          <p:cNvGrpSpPr/>
          <p:nvPr/>
        </p:nvGrpSpPr>
        <p:grpSpPr>
          <a:xfrm>
            <a:off x="2357422" y="2071678"/>
            <a:ext cx="4857784" cy="1727052"/>
            <a:chOff x="2357422" y="2071678"/>
            <a:chExt cx="4857784" cy="1727052"/>
          </a:xfrm>
        </p:grpSpPr>
        <p:sp>
          <p:nvSpPr>
            <p:cNvPr id="17" name="Mrak 16"/>
            <p:cNvSpPr/>
            <p:nvPr/>
          </p:nvSpPr>
          <p:spPr>
            <a:xfrm>
              <a:off x="3767372" y="2214554"/>
              <a:ext cx="2376264" cy="1584176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GPRS</a:t>
              </a:r>
              <a:br>
                <a:rPr lang="cs-CZ" dirty="0" smtClean="0"/>
              </a:br>
              <a:r>
                <a:rPr lang="cs-CZ" dirty="0" smtClean="0"/>
                <a:t>s privátním APN</a:t>
              </a:r>
              <a:endParaRPr lang="cs-CZ" dirty="0"/>
            </a:p>
          </p:txBody>
        </p:sp>
        <p:grpSp>
          <p:nvGrpSpPr>
            <p:cNvPr id="9" name="Skupina 97"/>
            <p:cNvGrpSpPr/>
            <p:nvPr/>
          </p:nvGrpSpPr>
          <p:grpSpPr>
            <a:xfrm>
              <a:off x="2357422" y="2071678"/>
              <a:ext cx="1143008" cy="1583778"/>
              <a:chOff x="2357422" y="2071678"/>
              <a:chExt cx="1143008" cy="1583778"/>
            </a:xfrm>
          </p:grpSpPr>
          <p:pic>
            <p:nvPicPr>
              <p:cNvPr id="85" name="Picture 9" descr="http://smartwayintl.com/products/Pic/HP-PurCurve-Router-7000dl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57422" y="2643182"/>
                <a:ext cx="1143008" cy="571504"/>
              </a:xfrm>
              <a:prstGeom prst="rect">
                <a:avLst/>
              </a:prstGeom>
              <a:noFill/>
            </p:spPr>
          </p:pic>
          <p:pic>
            <p:nvPicPr>
              <p:cNvPr id="86" name="Zástupný symbol pro obsah 53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1736" y="2071678"/>
                <a:ext cx="857250" cy="857250"/>
              </a:xfrm>
              <a:prstGeom prst="rect">
                <a:avLst/>
              </a:prstGeom>
            </p:spPr>
          </p:pic>
          <p:sp>
            <p:nvSpPr>
              <p:cNvPr id="87" name="TextovéPole 86"/>
              <p:cNvSpPr txBox="1"/>
              <p:nvPr/>
            </p:nvSpPr>
            <p:spPr>
              <a:xfrm>
                <a:off x="2570424" y="3009125"/>
                <a:ext cx="858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Router</a:t>
                </a:r>
                <a:endParaRPr lang="cs-CZ" sz="1800" dirty="0" smtClean="0"/>
              </a:p>
              <a:p>
                <a:pPr algn="ctr"/>
                <a:r>
                  <a:rPr lang="cs-CZ" sz="1800" dirty="0" smtClean="0"/>
                  <a:t>(DSL)</a:t>
                </a:r>
                <a:endParaRPr lang="en-US" sz="1800" dirty="0" smtClean="0"/>
              </a:p>
            </p:txBody>
          </p:sp>
        </p:grpSp>
        <p:sp>
          <p:nvSpPr>
            <p:cNvPr id="89" name="Line 1038"/>
            <p:cNvSpPr>
              <a:spLocks noChangeShapeType="1"/>
            </p:cNvSpPr>
            <p:nvPr/>
          </p:nvSpPr>
          <p:spPr bwMode="auto">
            <a:xfrm>
              <a:off x="3500430" y="2500306"/>
              <a:ext cx="3571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91" name="Line 1038"/>
            <p:cNvSpPr>
              <a:spLocks noChangeShapeType="1"/>
            </p:cNvSpPr>
            <p:nvPr/>
          </p:nvSpPr>
          <p:spPr bwMode="auto">
            <a:xfrm>
              <a:off x="6357950" y="2928934"/>
              <a:ext cx="857256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</p:grpSp>
      <p:sp>
        <p:nvSpPr>
          <p:cNvPr id="92" name="Text Box 1041"/>
          <p:cNvSpPr txBox="1">
            <a:spLocks noChangeArrowheads="1"/>
          </p:cNvSpPr>
          <p:nvPr/>
        </p:nvSpPr>
        <p:spPr bwMode="auto">
          <a:xfrm>
            <a:off x="5143504" y="3857628"/>
            <a:ext cx="13653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Neveřejná IP adresa přidělována </a:t>
            </a:r>
            <a:r>
              <a:rPr lang="cs-CZ" sz="1800" dirty="0" err="1" smtClean="0"/>
              <a:t>dynamickyoperátorem</a:t>
            </a:r>
            <a:r>
              <a:rPr lang="cs-CZ" sz="1800" dirty="0" smtClean="0"/>
              <a:t> 10.4.1.137</a:t>
            </a:r>
            <a:endParaRPr lang="cs-CZ" sz="1800" dirty="0"/>
          </a:p>
        </p:txBody>
      </p:sp>
      <p:grpSp>
        <p:nvGrpSpPr>
          <p:cNvPr id="11" name="Skupina 92"/>
          <p:cNvGrpSpPr/>
          <p:nvPr/>
        </p:nvGrpSpPr>
        <p:grpSpPr>
          <a:xfrm>
            <a:off x="2064426" y="1693004"/>
            <a:ext cx="5579407" cy="1887621"/>
            <a:chOff x="606606" y="2433394"/>
            <a:chExt cx="5194620" cy="2292109"/>
          </a:xfrm>
        </p:grpSpPr>
        <p:sp>
          <p:nvSpPr>
            <p:cNvPr id="94" name="Text Box 1042"/>
            <p:cNvSpPr txBox="1">
              <a:spLocks noChangeArrowheads="1"/>
            </p:cNvSpPr>
            <p:nvPr/>
          </p:nvSpPr>
          <p:spPr bwMode="auto">
            <a:xfrm>
              <a:off x="4471001" y="2877097"/>
              <a:ext cx="1330225" cy="71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>
                  <a:solidFill>
                    <a:schemeClr val="accent1"/>
                  </a:solidFill>
                </a:rPr>
                <a:t>Registrace</a:t>
              </a:r>
              <a:br>
                <a:rPr lang="cs-CZ" sz="1600" dirty="0" smtClean="0">
                  <a:solidFill>
                    <a:schemeClr val="accent1"/>
                  </a:solidFill>
                </a:rPr>
              </a:br>
              <a:r>
                <a:rPr lang="cs-CZ" sz="1600" dirty="0" smtClean="0">
                  <a:solidFill>
                    <a:schemeClr val="accent1"/>
                  </a:solidFill>
                </a:rPr>
                <a:t>na dispečinku</a:t>
              </a:r>
              <a:endParaRPr lang="cs-CZ" sz="1600" dirty="0" smtClean="0">
                <a:solidFill>
                  <a:srgbClr val="FFC000"/>
                </a:solidFill>
              </a:endParaRPr>
            </a:p>
          </p:txBody>
        </p:sp>
        <p:sp>
          <p:nvSpPr>
            <p:cNvPr id="95" name="Volný tvar 94"/>
            <p:cNvSpPr/>
            <p:nvPr/>
          </p:nvSpPr>
          <p:spPr>
            <a:xfrm rot="5774584">
              <a:off x="1880026" y="1159974"/>
              <a:ext cx="2292109" cy="4838949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4779 w 584779"/>
                <a:gd name="connsiteY0" fmla="*/ 0 h 2283784"/>
                <a:gd name="connsiteX1" fmla="*/ 11906 w 584779"/>
                <a:gd name="connsiteY1" fmla="*/ 1034635 h 2283784"/>
                <a:gd name="connsiteX2" fmla="*/ 513342 w 58477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603232 w 603232"/>
                <a:gd name="connsiteY0" fmla="*/ 0 h 2283784"/>
                <a:gd name="connsiteX1" fmla="*/ 30359 w 603232"/>
                <a:gd name="connsiteY1" fmla="*/ 1034635 h 2283784"/>
                <a:gd name="connsiteX2" fmla="*/ 531795 w 603232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858184 w 858184"/>
                <a:gd name="connsiteY0" fmla="*/ 0 h 2283784"/>
                <a:gd name="connsiteX1" fmla="*/ 786747 w 858184"/>
                <a:gd name="connsiteY1" fmla="*/ 2283784 h 2283784"/>
                <a:gd name="connsiteX0" fmla="*/ 858184 w 858184"/>
                <a:gd name="connsiteY0" fmla="*/ 0 h 2283784"/>
                <a:gd name="connsiteX1" fmla="*/ 786747 w 858184"/>
                <a:gd name="connsiteY1" fmla="*/ 2283784 h 2283784"/>
                <a:gd name="connsiteX0" fmla="*/ 695053 w 695053"/>
                <a:gd name="connsiteY0" fmla="*/ 0 h 2283784"/>
                <a:gd name="connsiteX1" fmla="*/ 623616 w 695053"/>
                <a:gd name="connsiteY1" fmla="*/ 2283784 h 2283784"/>
                <a:gd name="connsiteX0" fmla="*/ 810106 w 810106"/>
                <a:gd name="connsiteY0" fmla="*/ 0 h 2364085"/>
                <a:gd name="connsiteX1" fmla="*/ 623616 w 810106"/>
                <a:gd name="connsiteY1" fmla="*/ 2364085 h 2364085"/>
                <a:gd name="connsiteX0" fmla="*/ 810106 w 810106"/>
                <a:gd name="connsiteY0" fmla="*/ 0 h 2364085"/>
                <a:gd name="connsiteX1" fmla="*/ 623616 w 810106"/>
                <a:gd name="connsiteY1" fmla="*/ 2364085 h 2364085"/>
                <a:gd name="connsiteX0" fmla="*/ 808788 w 808788"/>
                <a:gd name="connsiteY0" fmla="*/ 0 h 2364085"/>
                <a:gd name="connsiteX1" fmla="*/ 622298 w 808788"/>
                <a:gd name="connsiteY1" fmla="*/ 2364085 h 2364085"/>
                <a:gd name="connsiteX0" fmla="*/ 917621 w 917621"/>
                <a:gd name="connsiteY0" fmla="*/ 0 h 2374491"/>
                <a:gd name="connsiteX1" fmla="*/ 572503 w 917621"/>
                <a:gd name="connsiteY1" fmla="*/ 2374491 h 2374491"/>
                <a:gd name="connsiteX0" fmla="*/ 808788 w 808788"/>
                <a:gd name="connsiteY0" fmla="*/ 0 h 2374491"/>
                <a:gd name="connsiteX1" fmla="*/ 463670 w 808788"/>
                <a:gd name="connsiteY1" fmla="*/ 2374491 h 2374491"/>
                <a:gd name="connsiteX0" fmla="*/ 808788 w 808788"/>
                <a:gd name="connsiteY0" fmla="*/ 0 h 2411038"/>
                <a:gd name="connsiteX1" fmla="*/ 436571 w 808788"/>
                <a:gd name="connsiteY1" fmla="*/ 2411038 h 2411038"/>
                <a:gd name="connsiteX0" fmla="*/ 808788 w 808788"/>
                <a:gd name="connsiteY0" fmla="*/ 0 h 2411038"/>
                <a:gd name="connsiteX1" fmla="*/ 436571 w 808788"/>
                <a:gd name="connsiteY1" fmla="*/ 2411038 h 24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788" h="2411038">
                  <a:moveTo>
                    <a:pt x="808788" y="0"/>
                  </a:moveTo>
                  <a:cubicBezTo>
                    <a:pt x="0" y="610880"/>
                    <a:pt x="7040" y="1703461"/>
                    <a:pt x="436571" y="2411038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7" name="Zástupný symbol pro obsah 9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Privátní APN u mobilního operátora</a:t>
            </a:r>
          </a:p>
          <a:p>
            <a:r>
              <a:rPr lang="cs-CZ" dirty="0" smtClean="0"/>
              <a:t>Bez nutnosti zřizování statických IP adres</a:t>
            </a:r>
            <a:endParaRPr lang="cs-CZ" dirty="0"/>
          </a:p>
        </p:txBody>
      </p:sp>
      <p:grpSp>
        <p:nvGrpSpPr>
          <p:cNvPr id="12" name="Skupina 101"/>
          <p:cNvGrpSpPr/>
          <p:nvPr/>
        </p:nvGrpSpPr>
        <p:grpSpPr>
          <a:xfrm>
            <a:off x="6043138" y="2769116"/>
            <a:ext cx="571504" cy="1105370"/>
            <a:chOff x="6000760" y="2719582"/>
            <a:chExt cx="571504" cy="1105370"/>
          </a:xfrm>
        </p:grpSpPr>
        <p:sp>
          <p:nvSpPr>
            <p:cNvPr id="100" name="Text Box 3"/>
            <p:cNvSpPr txBox="1">
              <a:spLocks noChangeArrowheads="1"/>
            </p:cNvSpPr>
            <p:nvPr/>
          </p:nvSpPr>
          <p:spPr bwMode="auto">
            <a:xfrm>
              <a:off x="6000760" y="3286124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ClrTx/>
              </a:pPr>
              <a:r>
                <a:rPr lang="cs-CZ" sz="1200" dirty="0" smtClean="0">
                  <a:solidFill>
                    <a:schemeClr val="accent2"/>
                  </a:solidFill>
                </a:rPr>
                <a:t>IPCP</a:t>
              </a:r>
              <a:endParaRPr lang="en-US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1" name="Volný tvar 100"/>
            <p:cNvSpPr/>
            <p:nvPr/>
          </p:nvSpPr>
          <p:spPr>
            <a:xfrm rot="19255725" flipH="1">
              <a:off x="6197096" y="2719582"/>
              <a:ext cx="341609" cy="1105370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604728 w 604728"/>
                <a:gd name="connsiteY0" fmla="*/ 0 h 2458232"/>
                <a:gd name="connsiteX1" fmla="*/ 33224 w 604728"/>
                <a:gd name="connsiteY1" fmla="*/ 1212214 h 2458232"/>
                <a:gd name="connsiteX2" fmla="*/ 405389 w 604728"/>
                <a:gd name="connsiteY2" fmla="*/ 2458232 h 2458232"/>
                <a:gd name="connsiteX0" fmla="*/ 604727 w 604727"/>
                <a:gd name="connsiteY0" fmla="*/ 0 h 2458232"/>
                <a:gd name="connsiteX1" fmla="*/ 33223 w 604727"/>
                <a:gd name="connsiteY1" fmla="*/ 1212214 h 2458232"/>
                <a:gd name="connsiteX2" fmla="*/ 405388 w 604727"/>
                <a:gd name="connsiteY2" fmla="*/ 2458232 h 2458232"/>
                <a:gd name="connsiteX0" fmla="*/ 592171 w 592171"/>
                <a:gd name="connsiteY0" fmla="*/ 0 h 2458232"/>
                <a:gd name="connsiteX1" fmla="*/ 20667 w 592171"/>
                <a:gd name="connsiteY1" fmla="*/ 1212214 h 2458232"/>
                <a:gd name="connsiteX2" fmla="*/ 392832 w 592171"/>
                <a:gd name="connsiteY2" fmla="*/ 2458232 h 2458232"/>
                <a:gd name="connsiteX0" fmla="*/ 199339 w 199339"/>
                <a:gd name="connsiteY0" fmla="*/ 0 h 2458232"/>
                <a:gd name="connsiteX1" fmla="*/ 0 w 199339"/>
                <a:gd name="connsiteY1" fmla="*/ 2458232 h 2458232"/>
                <a:gd name="connsiteX0" fmla="*/ 101425 w 101425"/>
                <a:gd name="connsiteY0" fmla="*/ 0 h 1992509"/>
                <a:gd name="connsiteX1" fmla="*/ 0 w 101425"/>
                <a:gd name="connsiteY1" fmla="*/ 1992509 h 1992509"/>
                <a:gd name="connsiteX0" fmla="*/ 393404 w 393404"/>
                <a:gd name="connsiteY0" fmla="*/ 0 h 1992509"/>
                <a:gd name="connsiteX1" fmla="*/ 291979 w 393404"/>
                <a:gd name="connsiteY1" fmla="*/ 1992509 h 1992509"/>
                <a:gd name="connsiteX0" fmla="*/ 412688 w 412688"/>
                <a:gd name="connsiteY0" fmla="*/ 0 h 1992509"/>
                <a:gd name="connsiteX1" fmla="*/ 311263 w 412688"/>
                <a:gd name="connsiteY1" fmla="*/ 1992509 h 1992509"/>
                <a:gd name="connsiteX0" fmla="*/ 603708 w 603708"/>
                <a:gd name="connsiteY0" fmla="*/ 0 h 1992509"/>
                <a:gd name="connsiteX1" fmla="*/ 502283 w 603708"/>
                <a:gd name="connsiteY1" fmla="*/ 1992509 h 1992509"/>
                <a:gd name="connsiteX0" fmla="*/ 539643 w 539643"/>
                <a:gd name="connsiteY0" fmla="*/ 0 h 1992509"/>
                <a:gd name="connsiteX1" fmla="*/ 438218 w 539643"/>
                <a:gd name="connsiteY1" fmla="*/ 1992509 h 1992509"/>
                <a:gd name="connsiteX0" fmla="*/ 539643 w 539643"/>
                <a:gd name="connsiteY0" fmla="*/ 0 h 1683284"/>
                <a:gd name="connsiteX1" fmla="*/ 468384 w 539643"/>
                <a:gd name="connsiteY1" fmla="*/ 1683284 h 1683284"/>
                <a:gd name="connsiteX0" fmla="*/ 539643 w 539643"/>
                <a:gd name="connsiteY0" fmla="*/ 0 h 1683284"/>
                <a:gd name="connsiteX1" fmla="*/ 468384 w 539643"/>
                <a:gd name="connsiteY1" fmla="*/ 1683284 h 1683284"/>
                <a:gd name="connsiteX0" fmla="*/ 438824 w 438824"/>
                <a:gd name="connsiteY0" fmla="*/ 0 h 1683284"/>
                <a:gd name="connsiteX1" fmla="*/ 367565 w 438824"/>
                <a:gd name="connsiteY1" fmla="*/ 1683284 h 1683284"/>
                <a:gd name="connsiteX0" fmla="*/ 493748 w 493748"/>
                <a:gd name="connsiteY0" fmla="*/ 0 h 1700740"/>
                <a:gd name="connsiteX1" fmla="*/ 327837 w 493748"/>
                <a:gd name="connsiteY1" fmla="*/ 1700740 h 170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48" h="1700740">
                  <a:moveTo>
                    <a:pt x="493748" y="0"/>
                  </a:moveTo>
                  <a:cubicBezTo>
                    <a:pt x="54925" y="377122"/>
                    <a:pt x="0" y="1207538"/>
                    <a:pt x="327837" y="1700740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0" grpId="0"/>
      <p:bldP spid="92" grpId="0"/>
      <p:bldP spid="9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714884"/>
            <a:ext cx="1005396" cy="1000132"/>
          </a:xfrm>
          <a:prstGeom prst="rect">
            <a:avLst/>
          </a:prstGeom>
          <a:noFill/>
        </p:spPr>
      </p:pic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357158" y="4357694"/>
            <a:ext cx="15796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 smtClean="0"/>
              <a:t>Neveřejná pevná IP adresa dispečinku</a:t>
            </a:r>
          </a:p>
          <a:p>
            <a:pPr algn="ctr"/>
            <a:r>
              <a:rPr lang="cs-CZ" sz="1600" dirty="0" smtClean="0"/>
              <a:t>192.168.1.10</a:t>
            </a:r>
            <a:endParaRPr lang="cs-CZ" sz="1600" dirty="0"/>
          </a:p>
        </p:txBody>
      </p:sp>
      <p:pic>
        <p:nvPicPr>
          <p:cNvPr id="72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620576"/>
            <a:ext cx="1387456" cy="1380192"/>
          </a:xfrm>
          <a:prstGeom prst="rect">
            <a:avLst/>
          </a:prstGeom>
          <a:noFill/>
        </p:spPr>
      </p:pic>
      <p:pic>
        <p:nvPicPr>
          <p:cNvPr id="61" name="Picture 3" descr="E:\AlfaView\Topologie\LCD ProCo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6318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AlfaBox+: Internet</a:t>
            </a:r>
            <a:endParaRPr lang="cs-CZ" dirty="0"/>
          </a:p>
        </p:txBody>
      </p:sp>
      <p:grpSp>
        <p:nvGrpSpPr>
          <p:cNvPr id="2" name="Skupina 62"/>
          <p:cNvGrpSpPr/>
          <p:nvPr/>
        </p:nvGrpSpPr>
        <p:grpSpPr>
          <a:xfrm>
            <a:off x="7358082" y="3929066"/>
            <a:ext cx="1058340" cy="879281"/>
            <a:chOff x="6215074" y="5072074"/>
            <a:chExt cx="1058340" cy="879281"/>
          </a:xfrm>
        </p:grpSpPr>
        <p:pic>
          <p:nvPicPr>
            <p:cNvPr id="67" name="Obrázek 66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8" name="TextovéPole 67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Skupina 59"/>
          <p:cNvGrpSpPr/>
          <p:nvPr/>
        </p:nvGrpSpPr>
        <p:grpSpPr>
          <a:xfrm>
            <a:off x="7429520" y="5214950"/>
            <a:ext cx="865943" cy="919941"/>
            <a:chOff x="6572264" y="5192080"/>
            <a:chExt cx="865943" cy="919941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5192080"/>
              <a:ext cx="714380" cy="596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3" name="TextovéPole 82"/>
            <p:cNvSpPr txBox="1"/>
            <p:nvPr/>
          </p:nvSpPr>
          <p:spPr>
            <a:xfrm>
              <a:off x="6572264" y="5835022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Desigo PX</a:t>
              </a:r>
              <a:endParaRPr lang="cs-CZ" sz="1200" dirty="0"/>
            </a:p>
          </p:txBody>
        </p:sp>
      </p:grpSp>
      <p:sp>
        <p:nvSpPr>
          <p:cNvPr id="84" name="Line 1048"/>
          <p:cNvSpPr>
            <a:spLocks noChangeShapeType="1"/>
          </p:cNvSpPr>
          <p:nvPr/>
        </p:nvSpPr>
        <p:spPr bwMode="auto">
          <a:xfrm flipH="1">
            <a:off x="7858148" y="4857760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8" name="Line 1038"/>
          <p:cNvSpPr>
            <a:spLocks noChangeShapeType="1"/>
          </p:cNvSpPr>
          <p:nvPr/>
        </p:nvSpPr>
        <p:spPr bwMode="auto">
          <a:xfrm>
            <a:off x="2214546" y="2620312"/>
            <a:ext cx="28575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0" name="Text Box 1042"/>
          <p:cNvSpPr txBox="1">
            <a:spLocks noChangeArrowheads="1"/>
          </p:cNvSpPr>
          <p:nvPr/>
        </p:nvSpPr>
        <p:spPr bwMode="auto">
          <a:xfrm>
            <a:off x="571472" y="1405866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 smtClean="0"/>
              <a:t>Firemní síť 192.168.1.0</a:t>
            </a:r>
          </a:p>
          <a:p>
            <a:pPr algn="ctr"/>
            <a:r>
              <a:rPr lang="cs-CZ" sz="1600" dirty="0" smtClean="0"/>
              <a:t>Maska 255.255.255.0</a:t>
            </a:r>
          </a:p>
        </p:txBody>
      </p:sp>
      <p:sp>
        <p:nvSpPr>
          <p:cNvPr id="17" name="Mrak 16"/>
          <p:cNvSpPr/>
          <p:nvPr/>
        </p:nvSpPr>
        <p:spPr>
          <a:xfrm>
            <a:off x="5000628" y="1763056"/>
            <a:ext cx="2376264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Internet</a:t>
            </a:r>
            <a:endParaRPr lang="cs-CZ" dirty="0"/>
          </a:p>
        </p:txBody>
      </p:sp>
      <p:grpSp>
        <p:nvGrpSpPr>
          <p:cNvPr id="4" name="Skupina 97"/>
          <p:cNvGrpSpPr/>
          <p:nvPr/>
        </p:nvGrpSpPr>
        <p:grpSpPr>
          <a:xfrm>
            <a:off x="2270922" y="2191684"/>
            <a:ext cx="1457579" cy="2014665"/>
            <a:chOff x="2270922" y="2071678"/>
            <a:chExt cx="1457579" cy="2014665"/>
          </a:xfrm>
        </p:grpSpPr>
        <p:pic>
          <p:nvPicPr>
            <p:cNvPr id="85" name="Picture 9" descr="http://smartwayintl.com/products/Pic/HP-PurCurve-Router-7000d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643182"/>
              <a:ext cx="1143008" cy="571504"/>
            </a:xfrm>
            <a:prstGeom prst="rect">
              <a:avLst/>
            </a:prstGeom>
            <a:noFill/>
          </p:spPr>
        </p:pic>
        <p:pic>
          <p:nvPicPr>
            <p:cNvPr id="86" name="Zástupný symbol pro obsah 53" descr="Rou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36" y="2071678"/>
              <a:ext cx="857250" cy="857250"/>
            </a:xfrm>
            <a:prstGeom prst="rect">
              <a:avLst/>
            </a:prstGeom>
          </p:spPr>
        </p:pic>
        <p:sp>
          <p:nvSpPr>
            <p:cNvPr id="87" name="TextovéPole 86"/>
            <p:cNvSpPr txBox="1"/>
            <p:nvPr/>
          </p:nvSpPr>
          <p:spPr>
            <a:xfrm>
              <a:off x="2270922" y="3009125"/>
              <a:ext cx="14575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Router</a:t>
              </a:r>
            </a:p>
            <a:p>
              <a:pPr algn="ctr"/>
              <a:r>
                <a:rPr lang="cs-CZ" sz="1600" dirty="0" smtClean="0"/>
                <a:t>Pevná veřejná</a:t>
              </a:r>
              <a:br>
                <a:rPr lang="cs-CZ" sz="1600" dirty="0" smtClean="0"/>
              </a:br>
              <a:r>
                <a:rPr lang="cs-CZ" sz="1600" dirty="0" smtClean="0"/>
                <a:t>IP adresa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82.209.17.82</a:t>
              </a:r>
            </a:p>
          </p:txBody>
        </p:sp>
      </p:grpSp>
      <p:sp>
        <p:nvSpPr>
          <p:cNvPr id="89" name="Line 1038"/>
          <p:cNvSpPr>
            <a:spLocks noChangeShapeType="1"/>
          </p:cNvSpPr>
          <p:nvPr/>
        </p:nvSpPr>
        <p:spPr bwMode="auto">
          <a:xfrm>
            <a:off x="4500562" y="2477436"/>
            <a:ext cx="3571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2120246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ovéPole 39"/>
          <p:cNvSpPr txBox="1"/>
          <p:nvPr/>
        </p:nvSpPr>
        <p:spPr>
          <a:xfrm>
            <a:off x="3714744" y="3143248"/>
            <a:ext cx="870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Firewall</a:t>
            </a:r>
            <a:endParaRPr lang="cs-CZ" sz="1600" dirty="0"/>
          </a:p>
        </p:txBody>
      </p:sp>
      <p:sp>
        <p:nvSpPr>
          <p:cNvPr id="43" name="Volný tvar 42"/>
          <p:cNvSpPr/>
          <p:nvPr/>
        </p:nvSpPr>
        <p:spPr>
          <a:xfrm rot="3232107">
            <a:off x="2245685" y="1390984"/>
            <a:ext cx="860710" cy="2106515"/>
          </a:xfrm>
          <a:custGeom>
            <a:avLst/>
            <a:gdLst>
              <a:gd name="connsiteX0" fmla="*/ 0 w 1450181"/>
              <a:gd name="connsiteY0" fmla="*/ 0 h 2636044"/>
              <a:gd name="connsiteX1" fmla="*/ 292893 w 1450181"/>
              <a:gd name="connsiteY1" fmla="*/ 2114550 h 2636044"/>
              <a:gd name="connsiteX2" fmla="*/ 1450181 w 1450181"/>
              <a:gd name="connsiteY2" fmla="*/ 2636044 h 2636044"/>
              <a:gd name="connsiteX0" fmla="*/ 600081 w 2050262"/>
              <a:gd name="connsiteY0" fmla="*/ 0 h 2636044"/>
              <a:gd name="connsiteX1" fmla="*/ 0 w 2050262"/>
              <a:gd name="connsiteY1" fmla="*/ 592933 h 2636044"/>
              <a:gd name="connsiteX2" fmla="*/ 892974 w 2050262"/>
              <a:gd name="connsiteY2" fmla="*/ 2114550 h 2636044"/>
              <a:gd name="connsiteX3" fmla="*/ 2050262 w 2050262"/>
              <a:gd name="connsiteY3" fmla="*/ 2636044 h 2636044"/>
              <a:gd name="connsiteX0" fmla="*/ 600081 w 2050262"/>
              <a:gd name="connsiteY0" fmla="*/ 0 h 2636044"/>
              <a:gd name="connsiteX1" fmla="*/ 1500198 w 2050262"/>
              <a:gd name="connsiteY1" fmla="*/ 92867 h 2636044"/>
              <a:gd name="connsiteX2" fmla="*/ 0 w 2050262"/>
              <a:gd name="connsiteY2" fmla="*/ 592933 h 2636044"/>
              <a:gd name="connsiteX3" fmla="*/ 892974 w 2050262"/>
              <a:gd name="connsiteY3" fmla="*/ 2114550 h 2636044"/>
              <a:gd name="connsiteX4" fmla="*/ 2050262 w 2050262"/>
              <a:gd name="connsiteY4" fmla="*/ 2636044 h 2636044"/>
              <a:gd name="connsiteX0" fmla="*/ 1500198 w 2050262"/>
              <a:gd name="connsiteY0" fmla="*/ 0 h 2543177"/>
              <a:gd name="connsiteX1" fmla="*/ 0 w 2050262"/>
              <a:gd name="connsiteY1" fmla="*/ 500066 h 2543177"/>
              <a:gd name="connsiteX2" fmla="*/ 892974 w 2050262"/>
              <a:gd name="connsiteY2" fmla="*/ 2021683 h 2543177"/>
              <a:gd name="connsiteX3" fmla="*/ 2050262 w 2050262"/>
              <a:gd name="connsiteY3" fmla="*/ 2543177 h 2543177"/>
              <a:gd name="connsiteX0" fmla="*/ 0 w 2050262"/>
              <a:gd name="connsiteY0" fmla="*/ 0 h 2043111"/>
              <a:gd name="connsiteX1" fmla="*/ 892974 w 2050262"/>
              <a:gd name="connsiteY1" fmla="*/ 1521617 h 2043111"/>
              <a:gd name="connsiteX2" fmla="*/ 2050262 w 2050262"/>
              <a:gd name="connsiteY2" fmla="*/ 2043111 h 2043111"/>
              <a:gd name="connsiteX0" fmla="*/ 341711 w 1320403"/>
              <a:gd name="connsiteY0" fmla="*/ 0 h 2328863"/>
              <a:gd name="connsiteX1" fmla="*/ 163115 w 1320403"/>
              <a:gd name="connsiteY1" fmla="*/ 1807369 h 2328863"/>
              <a:gd name="connsiteX2" fmla="*/ 1320403 w 1320403"/>
              <a:gd name="connsiteY2" fmla="*/ 2328863 h 2328863"/>
              <a:gd name="connsiteX0" fmla="*/ 394098 w 1372790"/>
              <a:gd name="connsiteY0" fmla="*/ 0 h 2328863"/>
              <a:gd name="connsiteX1" fmla="*/ 215502 w 1372790"/>
              <a:gd name="connsiteY1" fmla="*/ 1807369 h 2328863"/>
              <a:gd name="connsiteX2" fmla="*/ 1372790 w 1372790"/>
              <a:gd name="connsiteY2" fmla="*/ 2328863 h 2328863"/>
              <a:gd name="connsiteX0" fmla="*/ 210742 w 1189434"/>
              <a:gd name="connsiteY0" fmla="*/ 1158484 h 3496873"/>
              <a:gd name="connsiteX1" fmla="*/ 996560 w 1189434"/>
              <a:gd name="connsiteY1" fmla="*/ 301228 h 3496873"/>
              <a:gd name="connsiteX2" fmla="*/ 32146 w 1189434"/>
              <a:gd name="connsiteY2" fmla="*/ 2965853 h 3496873"/>
              <a:gd name="connsiteX3" fmla="*/ 1189434 w 1189434"/>
              <a:gd name="connsiteY3" fmla="*/ 3487347 h 3496873"/>
              <a:gd name="connsiteX0" fmla="*/ 996560 w 1189434"/>
              <a:gd name="connsiteY0" fmla="*/ 0 h 3195645"/>
              <a:gd name="connsiteX1" fmla="*/ 32146 w 1189434"/>
              <a:gd name="connsiteY1" fmla="*/ 2664625 h 3195645"/>
              <a:gd name="connsiteX2" fmla="*/ 1189434 w 1189434"/>
              <a:gd name="connsiteY2" fmla="*/ 3186119 h 3195645"/>
              <a:gd name="connsiteX0" fmla="*/ 1056091 w 1177527"/>
              <a:gd name="connsiteY0" fmla="*/ 0 h 3445678"/>
              <a:gd name="connsiteX1" fmla="*/ 20239 w 1177527"/>
              <a:gd name="connsiteY1" fmla="*/ 2878939 h 3445678"/>
              <a:gd name="connsiteX2" fmla="*/ 1177527 w 1177527"/>
              <a:gd name="connsiteY2" fmla="*/ 3400433 h 3445678"/>
              <a:gd name="connsiteX0" fmla="*/ 1056091 w 1177527"/>
              <a:gd name="connsiteY0" fmla="*/ 0 h 3445678"/>
              <a:gd name="connsiteX1" fmla="*/ 20239 w 1177527"/>
              <a:gd name="connsiteY1" fmla="*/ 2878939 h 3445678"/>
              <a:gd name="connsiteX2" fmla="*/ 1177527 w 1177527"/>
              <a:gd name="connsiteY2" fmla="*/ 3400433 h 3445678"/>
              <a:gd name="connsiteX0" fmla="*/ 996560 w 1189434"/>
              <a:gd name="connsiteY0" fmla="*/ 0 h 3195646"/>
              <a:gd name="connsiteX1" fmla="*/ 32146 w 1189434"/>
              <a:gd name="connsiteY1" fmla="*/ 2664626 h 3195646"/>
              <a:gd name="connsiteX2" fmla="*/ 1189434 w 1189434"/>
              <a:gd name="connsiteY2" fmla="*/ 3186120 h 3195646"/>
              <a:gd name="connsiteX0" fmla="*/ 889402 w 1082276"/>
              <a:gd name="connsiteY0" fmla="*/ 0 h 3186120"/>
              <a:gd name="connsiteX1" fmla="*/ 32146 w 1082276"/>
              <a:gd name="connsiteY1" fmla="*/ 1428760 h 3186120"/>
              <a:gd name="connsiteX2" fmla="*/ 1082276 w 1082276"/>
              <a:gd name="connsiteY2" fmla="*/ 3186120 h 3186120"/>
              <a:gd name="connsiteX0" fmla="*/ 904881 w 904881"/>
              <a:gd name="connsiteY0" fmla="*/ 0 h 2357454"/>
              <a:gd name="connsiteX1" fmla="*/ 47625 w 904881"/>
              <a:gd name="connsiteY1" fmla="*/ 1428760 h 2357454"/>
              <a:gd name="connsiteX2" fmla="*/ 619129 w 904881"/>
              <a:gd name="connsiteY2" fmla="*/ 2357454 h 2357454"/>
              <a:gd name="connsiteX0" fmla="*/ 904881 w 904881"/>
              <a:gd name="connsiteY0" fmla="*/ 0 h 2390783"/>
              <a:gd name="connsiteX1" fmla="*/ 47625 w 904881"/>
              <a:gd name="connsiteY1" fmla="*/ 1428760 h 2390783"/>
              <a:gd name="connsiteX2" fmla="*/ 619129 w 904881"/>
              <a:gd name="connsiteY2" fmla="*/ 2357454 h 2390783"/>
              <a:gd name="connsiteX0" fmla="*/ 904881 w 904881"/>
              <a:gd name="connsiteY0" fmla="*/ 0 h 2357454"/>
              <a:gd name="connsiteX1" fmla="*/ 47625 w 904881"/>
              <a:gd name="connsiteY1" fmla="*/ 1428760 h 2357454"/>
              <a:gd name="connsiteX2" fmla="*/ 619129 w 904881"/>
              <a:gd name="connsiteY2" fmla="*/ 2357454 h 2357454"/>
              <a:gd name="connsiteX0" fmla="*/ 869162 w 940601"/>
              <a:gd name="connsiteY0" fmla="*/ 0 h 2214578"/>
              <a:gd name="connsiteX1" fmla="*/ 11906 w 940601"/>
              <a:gd name="connsiteY1" fmla="*/ 1428760 h 2214578"/>
              <a:gd name="connsiteX2" fmla="*/ 940601 w 940601"/>
              <a:gd name="connsiteY2" fmla="*/ 2214578 h 2214578"/>
              <a:gd name="connsiteX0" fmla="*/ 654848 w 726287"/>
              <a:gd name="connsiteY0" fmla="*/ 0 h 2214578"/>
              <a:gd name="connsiteX1" fmla="*/ 11906 w 726287"/>
              <a:gd name="connsiteY1" fmla="*/ 1000132 h 2214578"/>
              <a:gd name="connsiteX2" fmla="*/ 726287 w 726287"/>
              <a:gd name="connsiteY2" fmla="*/ 2214578 h 2214578"/>
              <a:gd name="connsiteX0" fmla="*/ 654848 w 726287"/>
              <a:gd name="connsiteY0" fmla="*/ 0 h 2214578"/>
              <a:gd name="connsiteX1" fmla="*/ 11906 w 726287"/>
              <a:gd name="connsiteY1" fmla="*/ 1000132 h 2214578"/>
              <a:gd name="connsiteX2" fmla="*/ 726287 w 726287"/>
              <a:gd name="connsiteY2" fmla="*/ 2214578 h 2214578"/>
              <a:gd name="connsiteX0" fmla="*/ 440534 w 511973"/>
              <a:gd name="connsiteY0" fmla="*/ 0 h 2214578"/>
              <a:gd name="connsiteX1" fmla="*/ 11906 w 511973"/>
              <a:gd name="connsiteY1" fmla="*/ 1143008 h 2214578"/>
              <a:gd name="connsiteX2" fmla="*/ 511973 w 511973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31026 w 502465"/>
              <a:gd name="connsiteY0" fmla="*/ 0 h 2214578"/>
              <a:gd name="connsiteX1" fmla="*/ 2398 w 502465"/>
              <a:gd name="connsiteY1" fmla="*/ 1143008 h 2214578"/>
              <a:gd name="connsiteX2" fmla="*/ 502465 w 502465"/>
              <a:gd name="connsiteY2" fmla="*/ 2214578 h 2214578"/>
              <a:gd name="connsiteX0" fmla="*/ 433369 w 504808"/>
              <a:gd name="connsiteY0" fmla="*/ 0 h 2214578"/>
              <a:gd name="connsiteX1" fmla="*/ 4741 w 504808"/>
              <a:gd name="connsiteY1" fmla="*/ 1143008 h 2214578"/>
              <a:gd name="connsiteX2" fmla="*/ 504808 w 504808"/>
              <a:gd name="connsiteY2" fmla="*/ 2214578 h 2214578"/>
              <a:gd name="connsiteX0" fmla="*/ 583410 w 583410"/>
              <a:gd name="connsiteY0" fmla="*/ 0 h 2283784"/>
              <a:gd name="connsiteX1" fmla="*/ 11906 w 583410"/>
              <a:gd name="connsiteY1" fmla="*/ 1212214 h 2283784"/>
              <a:gd name="connsiteX2" fmla="*/ 511973 w 583410"/>
              <a:gd name="connsiteY2" fmla="*/ 2283784 h 2283784"/>
              <a:gd name="connsiteX0" fmla="*/ 583410 w 583410"/>
              <a:gd name="connsiteY0" fmla="*/ 0 h 2283784"/>
              <a:gd name="connsiteX1" fmla="*/ 11906 w 583410"/>
              <a:gd name="connsiteY1" fmla="*/ 1212214 h 2283784"/>
              <a:gd name="connsiteX2" fmla="*/ 511973 w 583410"/>
              <a:gd name="connsiteY2" fmla="*/ 2283784 h 2283784"/>
              <a:gd name="connsiteX0" fmla="*/ 584779 w 584779"/>
              <a:gd name="connsiteY0" fmla="*/ 0 h 2283784"/>
              <a:gd name="connsiteX1" fmla="*/ 11906 w 584779"/>
              <a:gd name="connsiteY1" fmla="*/ 1034635 h 2283784"/>
              <a:gd name="connsiteX2" fmla="*/ 513342 w 58477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25685 w 625685"/>
              <a:gd name="connsiteY0" fmla="*/ 29479 h 2313263"/>
              <a:gd name="connsiteX1" fmla="*/ 237373 w 625685"/>
              <a:gd name="connsiteY1" fmla="*/ 172440 h 2313263"/>
              <a:gd name="connsiteX2" fmla="*/ 52812 w 625685"/>
              <a:gd name="connsiteY2" fmla="*/ 1064114 h 2313263"/>
              <a:gd name="connsiteX3" fmla="*/ 554248 w 625685"/>
              <a:gd name="connsiteY3" fmla="*/ 2313263 h 2313263"/>
              <a:gd name="connsiteX0" fmla="*/ 661680 w 1218560"/>
              <a:gd name="connsiteY0" fmla="*/ 0 h 2283784"/>
              <a:gd name="connsiteX1" fmla="*/ 1123082 w 1218560"/>
              <a:gd name="connsiteY1" fmla="*/ 1092950 h 2283784"/>
              <a:gd name="connsiteX2" fmla="*/ 88807 w 1218560"/>
              <a:gd name="connsiteY2" fmla="*/ 1034635 h 2283784"/>
              <a:gd name="connsiteX3" fmla="*/ 590243 w 1218560"/>
              <a:gd name="connsiteY3" fmla="*/ 2283784 h 2283784"/>
              <a:gd name="connsiteX0" fmla="*/ 661680 w 661680"/>
              <a:gd name="connsiteY0" fmla="*/ 0 h 2283784"/>
              <a:gd name="connsiteX1" fmla="*/ 88807 w 661680"/>
              <a:gd name="connsiteY1" fmla="*/ 1034635 h 2283784"/>
              <a:gd name="connsiteX2" fmla="*/ 590243 w 661680"/>
              <a:gd name="connsiteY2" fmla="*/ 2283784 h 2283784"/>
              <a:gd name="connsiteX0" fmla="*/ 511040 w 590243"/>
              <a:gd name="connsiteY0" fmla="*/ -1 h 2391287"/>
              <a:gd name="connsiteX1" fmla="*/ 88807 w 590243"/>
              <a:gd name="connsiteY1" fmla="*/ 1142138 h 2391287"/>
              <a:gd name="connsiteX2" fmla="*/ 590243 w 590243"/>
              <a:gd name="connsiteY2" fmla="*/ 2391287 h 2391287"/>
              <a:gd name="connsiteX0" fmla="*/ 983425 w 1062628"/>
              <a:gd name="connsiteY0" fmla="*/ 0 h 2391288"/>
              <a:gd name="connsiteX1" fmla="*/ 88807 w 1062628"/>
              <a:gd name="connsiteY1" fmla="*/ 1389244 h 2391288"/>
              <a:gd name="connsiteX2" fmla="*/ 1062628 w 1062628"/>
              <a:gd name="connsiteY2" fmla="*/ 2391288 h 2391288"/>
              <a:gd name="connsiteX0" fmla="*/ 689678 w 1062628"/>
              <a:gd name="connsiteY0" fmla="*/ 1 h 2528212"/>
              <a:gd name="connsiteX1" fmla="*/ 88807 w 1062628"/>
              <a:gd name="connsiteY1" fmla="*/ 1526168 h 2528212"/>
              <a:gd name="connsiteX2" fmla="*/ 1062628 w 1062628"/>
              <a:gd name="connsiteY2" fmla="*/ 2528212 h 2528212"/>
              <a:gd name="connsiteX0" fmla="*/ 665163 w 1038113"/>
              <a:gd name="connsiteY0" fmla="*/ 0 h 2528211"/>
              <a:gd name="connsiteX1" fmla="*/ 64292 w 1038113"/>
              <a:gd name="connsiteY1" fmla="*/ 1526167 h 2528211"/>
              <a:gd name="connsiteX2" fmla="*/ 1038113 w 1038113"/>
              <a:gd name="connsiteY2" fmla="*/ 2528211 h 2528211"/>
              <a:gd name="connsiteX0" fmla="*/ 746342 w 1119292"/>
              <a:gd name="connsiteY0" fmla="*/ 0 h 2528211"/>
              <a:gd name="connsiteX1" fmla="*/ 64292 w 1119292"/>
              <a:gd name="connsiteY1" fmla="*/ 1343827 h 2528211"/>
              <a:gd name="connsiteX2" fmla="*/ 1119292 w 1119292"/>
              <a:gd name="connsiteY2" fmla="*/ 2528211 h 2528211"/>
              <a:gd name="connsiteX0" fmla="*/ 769221 w 1142171"/>
              <a:gd name="connsiteY0" fmla="*/ 125344 h 2653555"/>
              <a:gd name="connsiteX1" fmla="*/ 619142 w 1142171"/>
              <a:gd name="connsiteY1" fmla="*/ 223971 h 2653555"/>
              <a:gd name="connsiteX2" fmla="*/ 87171 w 1142171"/>
              <a:gd name="connsiteY2" fmla="*/ 1469171 h 2653555"/>
              <a:gd name="connsiteX3" fmla="*/ 1142171 w 1142171"/>
              <a:gd name="connsiteY3" fmla="*/ 2653555 h 2653555"/>
              <a:gd name="connsiteX0" fmla="*/ 744208 w 1117158"/>
              <a:gd name="connsiteY0" fmla="*/ 0 h 2528211"/>
              <a:gd name="connsiteX1" fmla="*/ 62158 w 1117158"/>
              <a:gd name="connsiteY1" fmla="*/ 1343827 h 2528211"/>
              <a:gd name="connsiteX2" fmla="*/ 1117158 w 1117158"/>
              <a:gd name="connsiteY2" fmla="*/ 2528211 h 2528211"/>
              <a:gd name="connsiteX0" fmla="*/ 725517 w 1117158"/>
              <a:gd name="connsiteY0" fmla="*/ 0 h 2657339"/>
              <a:gd name="connsiteX1" fmla="*/ 62158 w 1117158"/>
              <a:gd name="connsiteY1" fmla="*/ 1472955 h 2657339"/>
              <a:gd name="connsiteX2" fmla="*/ 1117158 w 1117158"/>
              <a:gd name="connsiteY2" fmla="*/ 2657339 h 2657339"/>
              <a:gd name="connsiteX0" fmla="*/ 725517 w 1117158"/>
              <a:gd name="connsiteY0" fmla="*/ 0 h 2657339"/>
              <a:gd name="connsiteX1" fmla="*/ 62158 w 1117158"/>
              <a:gd name="connsiteY1" fmla="*/ 1472955 h 2657339"/>
              <a:gd name="connsiteX2" fmla="*/ 1117158 w 1117158"/>
              <a:gd name="connsiteY2" fmla="*/ 2657339 h 2657339"/>
              <a:gd name="connsiteX0" fmla="*/ 768545 w 1160186"/>
              <a:gd name="connsiteY0" fmla="*/ 0 h 2657339"/>
              <a:gd name="connsiteX1" fmla="*/ 105186 w 1160186"/>
              <a:gd name="connsiteY1" fmla="*/ 1472955 h 2657339"/>
              <a:gd name="connsiteX2" fmla="*/ 1160186 w 1160186"/>
              <a:gd name="connsiteY2" fmla="*/ 2657339 h 2657339"/>
              <a:gd name="connsiteX0" fmla="*/ 988004 w 988004"/>
              <a:gd name="connsiteY0" fmla="*/ 0 h 2733742"/>
              <a:gd name="connsiteX1" fmla="*/ 324645 w 988004"/>
              <a:gd name="connsiteY1" fmla="*/ 1472955 h 2733742"/>
              <a:gd name="connsiteX2" fmla="*/ 342781 w 988004"/>
              <a:gd name="connsiteY2" fmla="*/ 2733742 h 2733742"/>
              <a:gd name="connsiteX0" fmla="*/ 812160 w 812160"/>
              <a:gd name="connsiteY0" fmla="*/ 0 h 2733742"/>
              <a:gd name="connsiteX1" fmla="*/ 148801 w 812160"/>
              <a:gd name="connsiteY1" fmla="*/ 1472955 h 2733742"/>
              <a:gd name="connsiteX2" fmla="*/ 166937 w 812160"/>
              <a:gd name="connsiteY2" fmla="*/ 2733742 h 2733742"/>
              <a:gd name="connsiteX0" fmla="*/ 812160 w 812160"/>
              <a:gd name="connsiteY0" fmla="*/ 0 h 2733742"/>
              <a:gd name="connsiteX1" fmla="*/ 155215 w 812160"/>
              <a:gd name="connsiteY1" fmla="*/ 1138781 h 2733742"/>
              <a:gd name="connsiteX2" fmla="*/ 166937 w 812160"/>
              <a:gd name="connsiteY2" fmla="*/ 2733742 h 2733742"/>
              <a:gd name="connsiteX0" fmla="*/ 812160 w 812160"/>
              <a:gd name="connsiteY0" fmla="*/ 0 h 2733742"/>
              <a:gd name="connsiteX1" fmla="*/ 155215 w 812160"/>
              <a:gd name="connsiteY1" fmla="*/ 1138781 h 2733742"/>
              <a:gd name="connsiteX2" fmla="*/ 166937 w 812160"/>
              <a:gd name="connsiteY2" fmla="*/ 2733742 h 2733742"/>
              <a:gd name="connsiteX0" fmla="*/ 832651 w 832651"/>
              <a:gd name="connsiteY0" fmla="*/ 0 h 2733742"/>
              <a:gd name="connsiteX1" fmla="*/ 131908 w 832651"/>
              <a:gd name="connsiteY1" fmla="*/ 1214699 h 2733742"/>
              <a:gd name="connsiteX2" fmla="*/ 187428 w 832651"/>
              <a:gd name="connsiteY2" fmla="*/ 2733742 h 2733742"/>
              <a:gd name="connsiteX0" fmla="*/ 832650 w 832650"/>
              <a:gd name="connsiteY0" fmla="*/ 0 h 2733742"/>
              <a:gd name="connsiteX1" fmla="*/ 131907 w 832650"/>
              <a:gd name="connsiteY1" fmla="*/ 1214699 h 2733742"/>
              <a:gd name="connsiteX2" fmla="*/ 187427 w 832650"/>
              <a:gd name="connsiteY2" fmla="*/ 2733742 h 2733742"/>
              <a:gd name="connsiteX0" fmla="*/ 645223 w 645223"/>
              <a:gd name="connsiteY0" fmla="*/ 0 h 2733742"/>
              <a:gd name="connsiteX1" fmla="*/ 0 w 645223"/>
              <a:gd name="connsiteY1" fmla="*/ 2733742 h 2733742"/>
              <a:gd name="connsiteX0" fmla="*/ 1013656 w 1013656"/>
              <a:gd name="connsiteY0" fmla="*/ 0 h 2733742"/>
              <a:gd name="connsiteX1" fmla="*/ 368433 w 1013656"/>
              <a:gd name="connsiteY1" fmla="*/ 2733742 h 2733742"/>
              <a:gd name="connsiteX0" fmla="*/ 1013656 w 1013656"/>
              <a:gd name="connsiteY0" fmla="*/ 0 h 2733742"/>
              <a:gd name="connsiteX1" fmla="*/ 368433 w 1013656"/>
              <a:gd name="connsiteY1" fmla="*/ 2733742 h 2733742"/>
              <a:gd name="connsiteX0" fmla="*/ 1099691 w 1099691"/>
              <a:gd name="connsiteY0" fmla="*/ 0 h 2733742"/>
              <a:gd name="connsiteX1" fmla="*/ 454468 w 1099691"/>
              <a:gd name="connsiteY1" fmla="*/ 2733742 h 2733742"/>
              <a:gd name="connsiteX0" fmla="*/ 1005374 w 1005374"/>
              <a:gd name="connsiteY0" fmla="*/ 0 h 2733742"/>
              <a:gd name="connsiteX1" fmla="*/ 360151 w 1005374"/>
              <a:gd name="connsiteY1" fmla="*/ 2733742 h 2733742"/>
              <a:gd name="connsiteX0" fmla="*/ 919376 w 919376"/>
              <a:gd name="connsiteY0" fmla="*/ 0 h 2733742"/>
              <a:gd name="connsiteX1" fmla="*/ 274153 w 919376"/>
              <a:gd name="connsiteY1" fmla="*/ 2733742 h 273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9376" h="2733742">
                <a:moveTo>
                  <a:pt x="919376" y="0"/>
                </a:moveTo>
                <a:cubicBezTo>
                  <a:pt x="358809" y="857312"/>
                  <a:pt x="0" y="1882032"/>
                  <a:pt x="274153" y="2733742"/>
                </a:cubicBezTo>
              </a:path>
            </a:pathLst>
          </a:cu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Line 1037"/>
          <p:cNvSpPr>
            <a:spLocks noChangeShapeType="1"/>
          </p:cNvSpPr>
          <p:nvPr/>
        </p:nvSpPr>
        <p:spPr bwMode="auto">
          <a:xfrm flipH="1">
            <a:off x="2214546" y="2263122"/>
            <a:ext cx="0" cy="214314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5" name="Line 1038"/>
          <p:cNvSpPr>
            <a:spLocks noChangeShapeType="1"/>
          </p:cNvSpPr>
          <p:nvPr/>
        </p:nvSpPr>
        <p:spPr bwMode="auto">
          <a:xfrm>
            <a:off x="2000232" y="3643314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526686" y="1214422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Port Mapping</a:t>
            </a:r>
          </a:p>
          <a:p>
            <a:pPr algn="ctr"/>
            <a:r>
              <a:rPr lang="en-US" sz="1600" dirty="0" smtClean="0"/>
              <a:t>In UDP 380 -&gt;</a:t>
            </a:r>
          </a:p>
          <a:p>
            <a:pPr algn="ctr"/>
            <a:r>
              <a:rPr lang="en-US" sz="1600" dirty="0" smtClean="0"/>
              <a:t>192.168.1.10:380</a:t>
            </a:r>
            <a:endParaRPr lang="en-US" sz="1600" dirty="0"/>
          </a:p>
        </p:txBody>
      </p:sp>
      <p:grpSp>
        <p:nvGrpSpPr>
          <p:cNvPr id="8" name="Skupina 62"/>
          <p:cNvGrpSpPr/>
          <p:nvPr/>
        </p:nvGrpSpPr>
        <p:grpSpPr>
          <a:xfrm>
            <a:off x="4000496" y="5357826"/>
            <a:ext cx="1058340" cy="879281"/>
            <a:chOff x="6215074" y="5072074"/>
            <a:chExt cx="1058340" cy="879281"/>
          </a:xfrm>
        </p:grpSpPr>
        <p:pic>
          <p:nvPicPr>
            <p:cNvPr id="53" name="Obrázek 52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TextovéPole 53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Skupina 69"/>
          <p:cNvGrpSpPr/>
          <p:nvPr/>
        </p:nvGrpSpPr>
        <p:grpSpPr>
          <a:xfrm>
            <a:off x="5143504" y="4786322"/>
            <a:ext cx="923926" cy="1757363"/>
            <a:chOff x="5143504" y="4786322"/>
            <a:chExt cx="923926" cy="1757363"/>
          </a:xfrm>
        </p:grpSpPr>
        <p:pic>
          <p:nvPicPr>
            <p:cNvPr id="51" name="Picture 1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0" y="4786322"/>
              <a:ext cx="781050" cy="1757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Line 1048"/>
            <p:cNvSpPr>
              <a:spLocks noChangeShapeType="1"/>
            </p:cNvSpPr>
            <p:nvPr/>
          </p:nvSpPr>
          <p:spPr bwMode="auto">
            <a:xfrm>
              <a:off x="5143504" y="5715016"/>
              <a:ext cx="2143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55" name="Line 1038"/>
            <p:cNvSpPr>
              <a:spLocks noChangeShapeType="1"/>
            </p:cNvSpPr>
            <p:nvPr/>
          </p:nvSpPr>
          <p:spPr bwMode="auto">
            <a:xfrm>
              <a:off x="5715008" y="5143512"/>
              <a:ext cx="0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</p:grpSp>
      <p:sp>
        <p:nvSpPr>
          <p:cNvPr id="56" name="TextovéPole 55"/>
          <p:cNvSpPr txBox="1"/>
          <p:nvPr/>
        </p:nvSpPr>
        <p:spPr>
          <a:xfrm>
            <a:off x="5500694" y="5715016"/>
            <a:ext cx="10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smtClean="0"/>
              <a:t>SIM</a:t>
            </a:r>
          </a:p>
          <a:p>
            <a:pPr algn="ctr"/>
            <a:r>
              <a:rPr lang="cs-CZ" sz="1800" dirty="0" smtClean="0"/>
              <a:t>Internet</a:t>
            </a:r>
            <a:endParaRPr lang="en-US" sz="1800" dirty="0"/>
          </a:p>
        </p:txBody>
      </p:sp>
      <p:grpSp>
        <p:nvGrpSpPr>
          <p:cNvPr id="11" name="Skupina 65"/>
          <p:cNvGrpSpPr/>
          <p:nvPr/>
        </p:nvGrpSpPr>
        <p:grpSpPr>
          <a:xfrm>
            <a:off x="4643438" y="3429000"/>
            <a:ext cx="1714512" cy="1714512"/>
            <a:chOff x="4643438" y="3429000"/>
            <a:chExt cx="1714512" cy="1714512"/>
          </a:xfrm>
        </p:grpSpPr>
        <p:sp>
          <p:nvSpPr>
            <p:cNvPr id="47" name="Mrak 46"/>
            <p:cNvSpPr/>
            <p:nvPr/>
          </p:nvSpPr>
          <p:spPr>
            <a:xfrm>
              <a:off x="4643438" y="4000504"/>
              <a:ext cx="1714512" cy="1143008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GPRS</a:t>
              </a:r>
              <a:endParaRPr lang="cs-CZ" dirty="0"/>
            </a:p>
          </p:txBody>
        </p:sp>
        <p:sp>
          <p:nvSpPr>
            <p:cNvPr id="57" name="Line 1038"/>
            <p:cNvSpPr>
              <a:spLocks noChangeShapeType="1"/>
            </p:cNvSpPr>
            <p:nvPr/>
          </p:nvSpPr>
          <p:spPr bwMode="auto">
            <a:xfrm flipH="1">
              <a:off x="5786446" y="3429000"/>
              <a:ext cx="71438" cy="50006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143504" y="4071942"/>
              <a:ext cx="109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NAT, PAT</a:t>
              </a:r>
              <a:endParaRPr lang="cs-CZ" sz="1800" dirty="0"/>
            </a:p>
          </p:txBody>
        </p:sp>
      </p:grpSp>
      <p:sp>
        <p:nvSpPr>
          <p:cNvPr id="59" name="Text Box 1041"/>
          <p:cNvSpPr txBox="1">
            <a:spLocks noChangeArrowheads="1"/>
          </p:cNvSpPr>
          <p:nvPr/>
        </p:nvSpPr>
        <p:spPr bwMode="auto">
          <a:xfrm>
            <a:off x="2857488" y="5000636"/>
            <a:ext cx="13653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Neveřejná IP adresa přidělována dynamicky</a:t>
            </a:r>
          </a:p>
          <a:p>
            <a:pPr algn="ctr"/>
            <a:r>
              <a:rPr lang="cs-CZ" sz="1200" dirty="0" smtClean="0"/>
              <a:t>operátorem 10.4.3.137</a:t>
            </a:r>
            <a:endParaRPr lang="cs-CZ" sz="1200" dirty="0"/>
          </a:p>
        </p:txBody>
      </p:sp>
      <p:grpSp>
        <p:nvGrpSpPr>
          <p:cNvPr id="12" name="Skupina 73"/>
          <p:cNvGrpSpPr/>
          <p:nvPr/>
        </p:nvGrpSpPr>
        <p:grpSpPr>
          <a:xfrm>
            <a:off x="7072330" y="2714620"/>
            <a:ext cx="1857388" cy="1214446"/>
            <a:chOff x="7072330" y="2714620"/>
            <a:chExt cx="1857388" cy="1214446"/>
          </a:xfrm>
        </p:grpSpPr>
        <p:sp>
          <p:nvSpPr>
            <p:cNvPr id="91" name="Line 1038"/>
            <p:cNvSpPr>
              <a:spLocks noChangeShapeType="1"/>
            </p:cNvSpPr>
            <p:nvPr/>
          </p:nvSpPr>
          <p:spPr bwMode="auto">
            <a:xfrm>
              <a:off x="7072330" y="3143248"/>
              <a:ext cx="214314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92" name="Text Box 1041"/>
            <p:cNvSpPr txBox="1">
              <a:spLocks noChangeArrowheads="1"/>
            </p:cNvSpPr>
            <p:nvPr/>
          </p:nvSpPr>
          <p:spPr bwMode="auto">
            <a:xfrm>
              <a:off x="7715272" y="2714620"/>
              <a:ext cx="121444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/>
                <a:t>ISP</a:t>
              </a:r>
            </a:p>
            <a:p>
              <a:pPr algn="ctr"/>
              <a:r>
                <a:rPr lang="cs-CZ" sz="1600" dirty="0" smtClean="0"/>
                <a:t>(NAT,PAT)</a:t>
              </a:r>
            </a:p>
            <a:p>
              <a:pPr algn="ctr"/>
              <a:r>
                <a:rPr lang="cs-CZ" sz="1600" dirty="0" smtClean="0"/>
                <a:t>Firewall</a:t>
              </a:r>
              <a:br>
                <a:rPr lang="cs-CZ" sz="1600" dirty="0" smtClean="0"/>
              </a:br>
              <a:r>
                <a:rPr lang="cs-CZ" sz="1600" dirty="0" smtClean="0"/>
                <a:t>v AlfaBox+</a:t>
              </a:r>
              <a:endParaRPr lang="cs-CZ" sz="1600" dirty="0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43768" y="3429000"/>
              <a:ext cx="57591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Skupina 74"/>
          <p:cNvGrpSpPr/>
          <p:nvPr/>
        </p:nvGrpSpPr>
        <p:grpSpPr>
          <a:xfrm>
            <a:off x="6215074" y="3160969"/>
            <a:ext cx="1365302" cy="2355264"/>
            <a:chOff x="6215074" y="3160969"/>
            <a:chExt cx="1365302" cy="2355264"/>
          </a:xfrm>
        </p:grpSpPr>
        <p:grpSp>
          <p:nvGrpSpPr>
            <p:cNvPr id="14" name="Skupina 70"/>
            <p:cNvGrpSpPr/>
            <p:nvPr/>
          </p:nvGrpSpPr>
          <p:grpSpPr>
            <a:xfrm>
              <a:off x="6643702" y="3160969"/>
              <a:ext cx="571504" cy="1120633"/>
              <a:chOff x="6643702" y="3160969"/>
              <a:chExt cx="571504" cy="1120633"/>
            </a:xfrm>
          </p:grpSpPr>
          <p:sp>
            <p:nvSpPr>
              <p:cNvPr id="100" name="Text Box 3"/>
              <p:cNvSpPr txBox="1">
                <a:spLocks noChangeArrowheads="1"/>
              </p:cNvSpPr>
              <p:nvPr/>
            </p:nvSpPr>
            <p:spPr bwMode="auto">
              <a:xfrm>
                <a:off x="6643702" y="3286124"/>
                <a:ext cx="571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</a:pPr>
                <a:r>
                  <a:rPr lang="cs-CZ" sz="1200" dirty="0" smtClean="0">
                    <a:solidFill>
                      <a:schemeClr val="accent2"/>
                    </a:solidFill>
                  </a:rPr>
                  <a:t>DHCP</a:t>
                </a:r>
                <a:endParaRPr lang="en-US" sz="120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" name="Volný tvar 100"/>
              <p:cNvSpPr/>
              <p:nvPr/>
            </p:nvSpPr>
            <p:spPr>
              <a:xfrm rot="19950097">
                <a:off x="6721745" y="3160969"/>
                <a:ext cx="324517" cy="1120633"/>
              </a:xfrm>
              <a:custGeom>
                <a:avLst/>
                <a:gdLst>
                  <a:gd name="connsiteX0" fmla="*/ 0 w 1450181"/>
                  <a:gd name="connsiteY0" fmla="*/ 0 h 2636044"/>
                  <a:gd name="connsiteX1" fmla="*/ 292893 w 1450181"/>
                  <a:gd name="connsiteY1" fmla="*/ 2114550 h 2636044"/>
                  <a:gd name="connsiteX2" fmla="*/ 1450181 w 1450181"/>
                  <a:gd name="connsiteY2" fmla="*/ 2636044 h 2636044"/>
                  <a:gd name="connsiteX0" fmla="*/ 600081 w 2050262"/>
                  <a:gd name="connsiteY0" fmla="*/ 0 h 2636044"/>
                  <a:gd name="connsiteX1" fmla="*/ 0 w 2050262"/>
                  <a:gd name="connsiteY1" fmla="*/ 592933 h 2636044"/>
                  <a:gd name="connsiteX2" fmla="*/ 892974 w 2050262"/>
                  <a:gd name="connsiteY2" fmla="*/ 2114550 h 2636044"/>
                  <a:gd name="connsiteX3" fmla="*/ 2050262 w 2050262"/>
                  <a:gd name="connsiteY3" fmla="*/ 2636044 h 2636044"/>
                  <a:gd name="connsiteX0" fmla="*/ 600081 w 2050262"/>
                  <a:gd name="connsiteY0" fmla="*/ 0 h 2636044"/>
                  <a:gd name="connsiteX1" fmla="*/ 1500198 w 2050262"/>
                  <a:gd name="connsiteY1" fmla="*/ 92867 h 2636044"/>
                  <a:gd name="connsiteX2" fmla="*/ 0 w 2050262"/>
                  <a:gd name="connsiteY2" fmla="*/ 592933 h 2636044"/>
                  <a:gd name="connsiteX3" fmla="*/ 892974 w 2050262"/>
                  <a:gd name="connsiteY3" fmla="*/ 2114550 h 2636044"/>
                  <a:gd name="connsiteX4" fmla="*/ 2050262 w 2050262"/>
                  <a:gd name="connsiteY4" fmla="*/ 2636044 h 2636044"/>
                  <a:gd name="connsiteX0" fmla="*/ 1500198 w 2050262"/>
                  <a:gd name="connsiteY0" fmla="*/ 0 h 2543177"/>
                  <a:gd name="connsiteX1" fmla="*/ 0 w 2050262"/>
                  <a:gd name="connsiteY1" fmla="*/ 500066 h 2543177"/>
                  <a:gd name="connsiteX2" fmla="*/ 892974 w 2050262"/>
                  <a:gd name="connsiteY2" fmla="*/ 2021683 h 2543177"/>
                  <a:gd name="connsiteX3" fmla="*/ 2050262 w 2050262"/>
                  <a:gd name="connsiteY3" fmla="*/ 2543177 h 2543177"/>
                  <a:gd name="connsiteX0" fmla="*/ 0 w 2050262"/>
                  <a:gd name="connsiteY0" fmla="*/ 0 h 2043111"/>
                  <a:gd name="connsiteX1" fmla="*/ 892974 w 2050262"/>
                  <a:gd name="connsiteY1" fmla="*/ 1521617 h 2043111"/>
                  <a:gd name="connsiteX2" fmla="*/ 2050262 w 2050262"/>
                  <a:gd name="connsiteY2" fmla="*/ 2043111 h 2043111"/>
                  <a:gd name="connsiteX0" fmla="*/ 341711 w 1320403"/>
                  <a:gd name="connsiteY0" fmla="*/ 0 h 2328863"/>
                  <a:gd name="connsiteX1" fmla="*/ 163115 w 1320403"/>
                  <a:gd name="connsiteY1" fmla="*/ 1807369 h 2328863"/>
                  <a:gd name="connsiteX2" fmla="*/ 1320403 w 1320403"/>
                  <a:gd name="connsiteY2" fmla="*/ 2328863 h 2328863"/>
                  <a:gd name="connsiteX0" fmla="*/ 394098 w 1372790"/>
                  <a:gd name="connsiteY0" fmla="*/ 0 h 2328863"/>
                  <a:gd name="connsiteX1" fmla="*/ 215502 w 1372790"/>
                  <a:gd name="connsiteY1" fmla="*/ 1807369 h 2328863"/>
                  <a:gd name="connsiteX2" fmla="*/ 1372790 w 1372790"/>
                  <a:gd name="connsiteY2" fmla="*/ 2328863 h 2328863"/>
                  <a:gd name="connsiteX0" fmla="*/ 210742 w 1189434"/>
                  <a:gd name="connsiteY0" fmla="*/ 1158484 h 3496873"/>
                  <a:gd name="connsiteX1" fmla="*/ 996560 w 1189434"/>
                  <a:gd name="connsiteY1" fmla="*/ 301228 h 3496873"/>
                  <a:gd name="connsiteX2" fmla="*/ 32146 w 1189434"/>
                  <a:gd name="connsiteY2" fmla="*/ 2965853 h 3496873"/>
                  <a:gd name="connsiteX3" fmla="*/ 1189434 w 1189434"/>
                  <a:gd name="connsiteY3" fmla="*/ 3487347 h 3496873"/>
                  <a:gd name="connsiteX0" fmla="*/ 996560 w 1189434"/>
                  <a:gd name="connsiteY0" fmla="*/ 0 h 3195645"/>
                  <a:gd name="connsiteX1" fmla="*/ 32146 w 1189434"/>
                  <a:gd name="connsiteY1" fmla="*/ 2664625 h 3195645"/>
                  <a:gd name="connsiteX2" fmla="*/ 1189434 w 1189434"/>
                  <a:gd name="connsiteY2" fmla="*/ 3186119 h 3195645"/>
                  <a:gd name="connsiteX0" fmla="*/ 1056091 w 1177527"/>
                  <a:gd name="connsiteY0" fmla="*/ 0 h 3445678"/>
                  <a:gd name="connsiteX1" fmla="*/ 20239 w 1177527"/>
                  <a:gd name="connsiteY1" fmla="*/ 2878939 h 3445678"/>
                  <a:gd name="connsiteX2" fmla="*/ 1177527 w 1177527"/>
                  <a:gd name="connsiteY2" fmla="*/ 3400433 h 3445678"/>
                  <a:gd name="connsiteX0" fmla="*/ 1056091 w 1177527"/>
                  <a:gd name="connsiteY0" fmla="*/ 0 h 3445678"/>
                  <a:gd name="connsiteX1" fmla="*/ 20239 w 1177527"/>
                  <a:gd name="connsiteY1" fmla="*/ 2878939 h 3445678"/>
                  <a:gd name="connsiteX2" fmla="*/ 1177527 w 1177527"/>
                  <a:gd name="connsiteY2" fmla="*/ 3400433 h 3445678"/>
                  <a:gd name="connsiteX0" fmla="*/ 996560 w 1189434"/>
                  <a:gd name="connsiteY0" fmla="*/ 0 h 3195646"/>
                  <a:gd name="connsiteX1" fmla="*/ 32146 w 1189434"/>
                  <a:gd name="connsiteY1" fmla="*/ 2664626 h 3195646"/>
                  <a:gd name="connsiteX2" fmla="*/ 1189434 w 1189434"/>
                  <a:gd name="connsiteY2" fmla="*/ 3186120 h 3195646"/>
                  <a:gd name="connsiteX0" fmla="*/ 889402 w 1082276"/>
                  <a:gd name="connsiteY0" fmla="*/ 0 h 3186120"/>
                  <a:gd name="connsiteX1" fmla="*/ 32146 w 1082276"/>
                  <a:gd name="connsiteY1" fmla="*/ 1428760 h 3186120"/>
                  <a:gd name="connsiteX2" fmla="*/ 1082276 w 1082276"/>
                  <a:gd name="connsiteY2" fmla="*/ 3186120 h 3186120"/>
                  <a:gd name="connsiteX0" fmla="*/ 904881 w 904881"/>
                  <a:gd name="connsiteY0" fmla="*/ 0 h 2357454"/>
                  <a:gd name="connsiteX1" fmla="*/ 47625 w 904881"/>
                  <a:gd name="connsiteY1" fmla="*/ 1428760 h 2357454"/>
                  <a:gd name="connsiteX2" fmla="*/ 619129 w 904881"/>
                  <a:gd name="connsiteY2" fmla="*/ 2357454 h 2357454"/>
                  <a:gd name="connsiteX0" fmla="*/ 904881 w 904881"/>
                  <a:gd name="connsiteY0" fmla="*/ 0 h 2390783"/>
                  <a:gd name="connsiteX1" fmla="*/ 47625 w 904881"/>
                  <a:gd name="connsiteY1" fmla="*/ 1428760 h 2390783"/>
                  <a:gd name="connsiteX2" fmla="*/ 619129 w 904881"/>
                  <a:gd name="connsiteY2" fmla="*/ 2357454 h 2390783"/>
                  <a:gd name="connsiteX0" fmla="*/ 904881 w 904881"/>
                  <a:gd name="connsiteY0" fmla="*/ 0 h 2357454"/>
                  <a:gd name="connsiteX1" fmla="*/ 47625 w 904881"/>
                  <a:gd name="connsiteY1" fmla="*/ 1428760 h 2357454"/>
                  <a:gd name="connsiteX2" fmla="*/ 619129 w 904881"/>
                  <a:gd name="connsiteY2" fmla="*/ 2357454 h 2357454"/>
                  <a:gd name="connsiteX0" fmla="*/ 869162 w 940601"/>
                  <a:gd name="connsiteY0" fmla="*/ 0 h 2214578"/>
                  <a:gd name="connsiteX1" fmla="*/ 11906 w 940601"/>
                  <a:gd name="connsiteY1" fmla="*/ 1428760 h 2214578"/>
                  <a:gd name="connsiteX2" fmla="*/ 940601 w 940601"/>
                  <a:gd name="connsiteY2" fmla="*/ 2214578 h 2214578"/>
                  <a:gd name="connsiteX0" fmla="*/ 654848 w 726287"/>
                  <a:gd name="connsiteY0" fmla="*/ 0 h 2214578"/>
                  <a:gd name="connsiteX1" fmla="*/ 11906 w 726287"/>
                  <a:gd name="connsiteY1" fmla="*/ 1000132 h 2214578"/>
                  <a:gd name="connsiteX2" fmla="*/ 726287 w 726287"/>
                  <a:gd name="connsiteY2" fmla="*/ 2214578 h 2214578"/>
                  <a:gd name="connsiteX0" fmla="*/ 654848 w 726287"/>
                  <a:gd name="connsiteY0" fmla="*/ 0 h 2214578"/>
                  <a:gd name="connsiteX1" fmla="*/ 11906 w 726287"/>
                  <a:gd name="connsiteY1" fmla="*/ 1000132 h 2214578"/>
                  <a:gd name="connsiteX2" fmla="*/ 726287 w 726287"/>
                  <a:gd name="connsiteY2" fmla="*/ 2214578 h 2214578"/>
                  <a:gd name="connsiteX0" fmla="*/ 440534 w 511973"/>
                  <a:gd name="connsiteY0" fmla="*/ 0 h 2214578"/>
                  <a:gd name="connsiteX1" fmla="*/ 11906 w 511973"/>
                  <a:gd name="connsiteY1" fmla="*/ 1143008 h 2214578"/>
                  <a:gd name="connsiteX2" fmla="*/ 511973 w 511973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31026 w 502465"/>
                  <a:gd name="connsiteY0" fmla="*/ 0 h 2214578"/>
                  <a:gd name="connsiteX1" fmla="*/ 2398 w 502465"/>
                  <a:gd name="connsiteY1" fmla="*/ 1143008 h 2214578"/>
                  <a:gd name="connsiteX2" fmla="*/ 502465 w 502465"/>
                  <a:gd name="connsiteY2" fmla="*/ 2214578 h 2214578"/>
                  <a:gd name="connsiteX0" fmla="*/ 433369 w 504808"/>
                  <a:gd name="connsiteY0" fmla="*/ 0 h 2214578"/>
                  <a:gd name="connsiteX1" fmla="*/ 4741 w 504808"/>
                  <a:gd name="connsiteY1" fmla="*/ 1143008 h 2214578"/>
                  <a:gd name="connsiteX2" fmla="*/ 504808 w 504808"/>
                  <a:gd name="connsiteY2" fmla="*/ 2214578 h 2214578"/>
                  <a:gd name="connsiteX0" fmla="*/ 583410 w 583410"/>
                  <a:gd name="connsiteY0" fmla="*/ 0 h 2283784"/>
                  <a:gd name="connsiteX1" fmla="*/ 11906 w 583410"/>
                  <a:gd name="connsiteY1" fmla="*/ 1212214 h 2283784"/>
                  <a:gd name="connsiteX2" fmla="*/ 511973 w 583410"/>
                  <a:gd name="connsiteY2" fmla="*/ 2283784 h 2283784"/>
                  <a:gd name="connsiteX0" fmla="*/ 583410 w 583410"/>
                  <a:gd name="connsiteY0" fmla="*/ 0 h 2283784"/>
                  <a:gd name="connsiteX1" fmla="*/ 11906 w 583410"/>
                  <a:gd name="connsiteY1" fmla="*/ 1212214 h 2283784"/>
                  <a:gd name="connsiteX2" fmla="*/ 511973 w 583410"/>
                  <a:gd name="connsiteY2" fmla="*/ 2283784 h 2283784"/>
                  <a:gd name="connsiteX0" fmla="*/ 604728 w 604728"/>
                  <a:gd name="connsiteY0" fmla="*/ 0 h 2458232"/>
                  <a:gd name="connsiteX1" fmla="*/ 33224 w 604728"/>
                  <a:gd name="connsiteY1" fmla="*/ 1212214 h 2458232"/>
                  <a:gd name="connsiteX2" fmla="*/ 405389 w 604728"/>
                  <a:gd name="connsiteY2" fmla="*/ 2458232 h 2458232"/>
                  <a:gd name="connsiteX0" fmla="*/ 604727 w 604727"/>
                  <a:gd name="connsiteY0" fmla="*/ 0 h 2458232"/>
                  <a:gd name="connsiteX1" fmla="*/ 33223 w 604727"/>
                  <a:gd name="connsiteY1" fmla="*/ 1212214 h 2458232"/>
                  <a:gd name="connsiteX2" fmla="*/ 405388 w 604727"/>
                  <a:gd name="connsiteY2" fmla="*/ 2458232 h 2458232"/>
                  <a:gd name="connsiteX0" fmla="*/ 592171 w 592171"/>
                  <a:gd name="connsiteY0" fmla="*/ 0 h 2458232"/>
                  <a:gd name="connsiteX1" fmla="*/ 20667 w 592171"/>
                  <a:gd name="connsiteY1" fmla="*/ 1212214 h 2458232"/>
                  <a:gd name="connsiteX2" fmla="*/ 392832 w 592171"/>
                  <a:gd name="connsiteY2" fmla="*/ 2458232 h 2458232"/>
                  <a:gd name="connsiteX0" fmla="*/ 472698 w 739280"/>
                  <a:gd name="connsiteY0" fmla="*/ 0 h 2632359"/>
                  <a:gd name="connsiteX1" fmla="*/ 367117 w 739280"/>
                  <a:gd name="connsiteY1" fmla="*/ 1386341 h 2632359"/>
                  <a:gd name="connsiteX2" fmla="*/ 739282 w 739280"/>
                  <a:gd name="connsiteY2" fmla="*/ 2632359 h 2632359"/>
                  <a:gd name="connsiteX0" fmla="*/ 345715 w 612301"/>
                  <a:gd name="connsiteY0" fmla="*/ 0 h 2632359"/>
                  <a:gd name="connsiteX1" fmla="*/ 240134 w 612301"/>
                  <a:gd name="connsiteY1" fmla="*/ 1386341 h 2632359"/>
                  <a:gd name="connsiteX2" fmla="*/ 612299 w 612301"/>
                  <a:gd name="connsiteY2" fmla="*/ 2632359 h 2632359"/>
                  <a:gd name="connsiteX0" fmla="*/ 132490 w 399072"/>
                  <a:gd name="connsiteY0" fmla="*/ 0 h 2632359"/>
                  <a:gd name="connsiteX1" fmla="*/ 237611 w 399072"/>
                  <a:gd name="connsiteY1" fmla="*/ 239341 h 2632359"/>
                  <a:gd name="connsiteX2" fmla="*/ 26909 w 399072"/>
                  <a:gd name="connsiteY2" fmla="*/ 1386341 h 2632359"/>
                  <a:gd name="connsiteX3" fmla="*/ 399074 w 399072"/>
                  <a:gd name="connsiteY3" fmla="*/ 2632359 h 2632359"/>
                  <a:gd name="connsiteX0" fmla="*/ 464588 w 731174"/>
                  <a:gd name="connsiteY0" fmla="*/ 0 h 2632359"/>
                  <a:gd name="connsiteX1" fmla="*/ 569709 w 731174"/>
                  <a:gd name="connsiteY1" fmla="*/ 239341 h 2632359"/>
                  <a:gd name="connsiteX2" fmla="*/ 359007 w 731174"/>
                  <a:gd name="connsiteY2" fmla="*/ 1386341 h 2632359"/>
                  <a:gd name="connsiteX3" fmla="*/ 731172 w 731174"/>
                  <a:gd name="connsiteY3" fmla="*/ 2632359 h 2632359"/>
                  <a:gd name="connsiteX0" fmla="*/ 150011 w 416593"/>
                  <a:gd name="connsiteY0" fmla="*/ 0 h 2632359"/>
                  <a:gd name="connsiteX1" fmla="*/ 44430 w 416593"/>
                  <a:gd name="connsiteY1" fmla="*/ 1386341 h 2632359"/>
                  <a:gd name="connsiteX2" fmla="*/ 416595 w 416593"/>
                  <a:gd name="connsiteY2" fmla="*/ 2632359 h 2632359"/>
                  <a:gd name="connsiteX0" fmla="*/ 150011 w 416596"/>
                  <a:gd name="connsiteY0" fmla="*/ 0 h 2632359"/>
                  <a:gd name="connsiteX1" fmla="*/ 44430 w 416596"/>
                  <a:gd name="connsiteY1" fmla="*/ 1386341 h 2632359"/>
                  <a:gd name="connsiteX2" fmla="*/ 416595 w 416596"/>
                  <a:gd name="connsiteY2" fmla="*/ 2632359 h 2632359"/>
                  <a:gd name="connsiteX0" fmla="*/ 150011 w 639606"/>
                  <a:gd name="connsiteY0" fmla="*/ 0 h 2783752"/>
                  <a:gd name="connsiteX1" fmla="*/ 44430 w 639606"/>
                  <a:gd name="connsiteY1" fmla="*/ 1386341 h 2783752"/>
                  <a:gd name="connsiteX2" fmla="*/ 639605 w 639606"/>
                  <a:gd name="connsiteY2" fmla="*/ 2783753 h 2783752"/>
                  <a:gd name="connsiteX0" fmla="*/ 241824 w 731419"/>
                  <a:gd name="connsiteY0" fmla="*/ 0 h 2783752"/>
                  <a:gd name="connsiteX1" fmla="*/ 136243 w 731419"/>
                  <a:gd name="connsiteY1" fmla="*/ 1386341 h 2783752"/>
                  <a:gd name="connsiteX2" fmla="*/ 99196 w 731419"/>
                  <a:gd name="connsiteY2" fmla="*/ 1349653 h 2783752"/>
                  <a:gd name="connsiteX3" fmla="*/ 731418 w 731419"/>
                  <a:gd name="connsiteY3" fmla="*/ 2783753 h 2783752"/>
                  <a:gd name="connsiteX0" fmla="*/ 150011 w 639606"/>
                  <a:gd name="connsiteY0" fmla="*/ 0 h 2783752"/>
                  <a:gd name="connsiteX1" fmla="*/ 44430 w 639606"/>
                  <a:gd name="connsiteY1" fmla="*/ 1386341 h 2783752"/>
                  <a:gd name="connsiteX2" fmla="*/ 639605 w 639606"/>
                  <a:gd name="connsiteY2" fmla="*/ 2783753 h 2783752"/>
                  <a:gd name="connsiteX0" fmla="*/ -1 w 489594"/>
                  <a:gd name="connsiteY0" fmla="*/ 0 h 2783752"/>
                  <a:gd name="connsiteX1" fmla="*/ 489593 w 489594"/>
                  <a:gd name="connsiteY1" fmla="*/ 2783753 h 2783752"/>
                  <a:gd name="connsiteX0" fmla="*/ 251027 w 740622"/>
                  <a:gd name="connsiteY0" fmla="*/ 0 h 2783752"/>
                  <a:gd name="connsiteX1" fmla="*/ 740621 w 740622"/>
                  <a:gd name="connsiteY1" fmla="*/ 2783753 h 2783752"/>
                  <a:gd name="connsiteX0" fmla="*/ 456495 w 946090"/>
                  <a:gd name="connsiteY0" fmla="*/ 0 h 2783752"/>
                  <a:gd name="connsiteX1" fmla="*/ -1 w 946090"/>
                  <a:gd name="connsiteY1" fmla="*/ 629635 h 2783752"/>
                  <a:gd name="connsiteX2" fmla="*/ 946089 w 946090"/>
                  <a:gd name="connsiteY2" fmla="*/ 2783753 h 2783752"/>
                  <a:gd name="connsiteX0" fmla="*/ -1 w 489594"/>
                  <a:gd name="connsiteY0" fmla="*/ 0 h 2783752"/>
                  <a:gd name="connsiteX1" fmla="*/ 489593 w 489594"/>
                  <a:gd name="connsiteY1" fmla="*/ 2783753 h 2783752"/>
                  <a:gd name="connsiteX0" fmla="*/ 417415 w 907010"/>
                  <a:gd name="connsiteY0" fmla="*/ 0 h 2783752"/>
                  <a:gd name="connsiteX1" fmla="*/ 907009 w 907010"/>
                  <a:gd name="connsiteY1" fmla="*/ 2783753 h 2783752"/>
                  <a:gd name="connsiteX0" fmla="*/ 598539 w 1088134"/>
                  <a:gd name="connsiteY0" fmla="*/ 0 h 2783752"/>
                  <a:gd name="connsiteX1" fmla="*/ 1088133 w 1088134"/>
                  <a:gd name="connsiteY1" fmla="*/ 2783753 h 2783752"/>
                  <a:gd name="connsiteX0" fmla="*/ 417415 w 907010"/>
                  <a:gd name="connsiteY0" fmla="*/ 0 h 2783752"/>
                  <a:gd name="connsiteX1" fmla="*/ 907009 w 907010"/>
                  <a:gd name="connsiteY1" fmla="*/ 2783753 h 2783752"/>
                  <a:gd name="connsiteX0" fmla="*/ 472096 w 961691"/>
                  <a:gd name="connsiteY0" fmla="*/ 0 h 2783752"/>
                  <a:gd name="connsiteX1" fmla="*/ 961690 w 961691"/>
                  <a:gd name="connsiteY1" fmla="*/ 2783753 h 2783752"/>
                  <a:gd name="connsiteX0" fmla="*/ 686231 w 1175826"/>
                  <a:gd name="connsiteY0" fmla="*/ 0 h 2783752"/>
                  <a:gd name="connsiteX1" fmla="*/ 1175825 w 1175826"/>
                  <a:gd name="connsiteY1" fmla="*/ 2783753 h 2783752"/>
                  <a:gd name="connsiteX0" fmla="*/ 633211 w 1122806"/>
                  <a:gd name="connsiteY0" fmla="*/ 0 h 2783752"/>
                  <a:gd name="connsiteX1" fmla="*/ 1122805 w 1122806"/>
                  <a:gd name="connsiteY1" fmla="*/ 2783753 h 2783752"/>
                  <a:gd name="connsiteX0" fmla="*/ 633211 w 1122806"/>
                  <a:gd name="connsiteY0" fmla="*/ 0 h 2783752"/>
                  <a:gd name="connsiteX1" fmla="*/ 1122805 w 1122806"/>
                  <a:gd name="connsiteY1" fmla="*/ 2783753 h 278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806" h="2783752">
                    <a:moveTo>
                      <a:pt x="633211" y="0"/>
                    </a:moveTo>
                    <a:cubicBezTo>
                      <a:pt x="0" y="1001169"/>
                      <a:pt x="496638" y="2037810"/>
                      <a:pt x="1122805" y="2783753"/>
                    </a:cubicBezTo>
                  </a:path>
                </a:pathLst>
              </a:cu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3" name="Text Box 1041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136530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dirty="0" smtClean="0"/>
                <a:t>Veřejná IP adresa přidělována dynamicky</a:t>
              </a:r>
            </a:p>
            <a:p>
              <a:pPr algn="ctr"/>
              <a:r>
                <a:rPr lang="cs-CZ" sz="1200" dirty="0" smtClean="0"/>
                <a:t>109.183.131.17</a:t>
              </a:r>
              <a:endParaRPr lang="cs-CZ" sz="1200" dirty="0"/>
            </a:p>
          </p:txBody>
        </p:sp>
      </p:grpSp>
      <p:grpSp>
        <p:nvGrpSpPr>
          <p:cNvPr id="15" name="Skupina 64"/>
          <p:cNvGrpSpPr/>
          <p:nvPr/>
        </p:nvGrpSpPr>
        <p:grpSpPr>
          <a:xfrm>
            <a:off x="2040457" y="1824728"/>
            <a:ext cx="5999993" cy="3335583"/>
            <a:chOff x="2040457" y="1824728"/>
            <a:chExt cx="5999993" cy="3335583"/>
          </a:xfrm>
        </p:grpSpPr>
        <p:sp>
          <p:nvSpPr>
            <p:cNvPr id="94" name="Text Box 1042"/>
            <p:cNvSpPr txBox="1">
              <a:spLocks noChangeArrowheads="1"/>
            </p:cNvSpPr>
            <p:nvPr/>
          </p:nvSpPr>
          <p:spPr bwMode="auto">
            <a:xfrm>
              <a:off x="3929058" y="341572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>
                  <a:solidFill>
                    <a:schemeClr val="accent1"/>
                  </a:solidFill>
                </a:rPr>
                <a:t>Registrace</a:t>
              </a:r>
              <a:br>
                <a:rPr lang="cs-CZ" sz="1600" dirty="0" smtClean="0">
                  <a:solidFill>
                    <a:schemeClr val="accent1"/>
                  </a:solidFill>
                </a:rPr>
              </a:br>
              <a:r>
                <a:rPr lang="cs-CZ" sz="1600" dirty="0" smtClean="0">
                  <a:solidFill>
                    <a:schemeClr val="accent1"/>
                  </a:solidFill>
                </a:rPr>
                <a:t>na dispečinku</a:t>
              </a:r>
              <a:endParaRPr lang="cs-CZ" sz="1600" dirty="0">
                <a:solidFill>
                  <a:srgbClr val="FFC000"/>
                </a:solidFill>
              </a:endParaRPr>
            </a:p>
          </p:txBody>
        </p:sp>
        <p:sp>
          <p:nvSpPr>
            <p:cNvPr id="95" name="Volný tvar 94"/>
            <p:cNvSpPr/>
            <p:nvPr/>
          </p:nvSpPr>
          <p:spPr>
            <a:xfrm rot="5774584">
              <a:off x="4194204" y="-308670"/>
              <a:ext cx="1712847" cy="5979644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4779 w 584779"/>
                <a:gd name="connsiteY0" fmla="*/ 0 h 2283784"/>
                <a:gd name="connsiteX1" fmla="*/ 11906 w 584779"/>
                <a:gd name="connsiteY1" fmla="*/ 1034635 h 2283784"/>
                <a:gd name="connsiteX2" fmla="*/ 513342 w 58477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603232 w 603232"/>
                <a:gd name="connsiteY0" fmla="*/ 0 h 2283784"/>
                <a:gd name="connsiteX1" fmla="*/ 30359 w 603232"/>
                <a:gd name="connsiteY1" fmla="*/ 1034635 h 2283784"/>
                <a:gd name="connsiteX2" fmla="*/ 531795 w 603232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0 w 52093"/>
                <a:gd name="connsiteY0" fmla="*/ 0 h 2648752"/>
                <a:gd name="connsiteX1" fmla="*/ 52093 w 52093"/>
                <a:gd name="connsiteY1" fmla="*/ 2648752 h 2648752"/>
                <a:gd name="connsiteX0" fmla="*/ 650407 w 702500"/>
                <a:gd name="connsiteY0" fmla="*/ 0 h 2648752"/>
                <a:gd name="connsiteX1" fmla="*/ 702500 w 702500"/>
                <a:gd name="connsiteY1" fmla="*/ 2648752 h 2648752"/>
                <a:gd name="connsiteX0" fmla="*/ 749174 w 801267"/>
                <a:gd name="connsiteY0" fmla="*/ 0 h 2648752"/>
                <a:gd name="connsiteX1" fmla="*/ 801267 w 801267"/>
                <a:gd name="connsiteY1" fmla="*/ 2648752 h 2648752"/>
                <a:gd name="connsiteX0" fmla="*/ 768357 w 820450"/>
                <a:gd name="connsiteY0" fmla="*/ 0 h 2648752"/>
                <a:gd name="connsiteX1" fmla="*/ 820450 w 820450"/>
                <a:gd name="connsiteY1" fmla="*/ 2648752 h 2648752"/>
                <a:gd name="connsiteX0" fmla="*/ 1069303 w 1069303"/>
                <a:gd name="connsiteY0" fmla="*/ 0 h 2717733"/>
                <a:gd name="connsiteX1" fmla="*/ 820450 w 1069303"/>
                <a:gd name="connsiteY1" fmla="*/ 2717733 h 2717733"/>
                <a:gd name="connsiteX0" fmla="*/ 835146 w 835146"/>
                <a:gd name="connsiteY0" fmla="*/ 0 h 2717733"/>
                <a:gd name="connsiteX1" fmla="*/ 586293 w 835146"/>
                <a:gd name="connsiteY1" fmla="*/ 2717733 h 2717733"/>
                <a:gd name="connsiteX0" fmla="*/ 862245 w 862245"/>
                <a:gd name="connsiteY0" fmla="*/ 0 h 2754280"/>
                <a:gd name="connsiteX1" fmla="*/ 586293 w 862245"/>
                <a:gd name="connsiteY1" fmla="*/ 2754280 h 2754280"/>
                <a:gd name="connsiteX0" fmla="*/ 907787 w 907787"/>
                <a:gd name="connsiteY0" fmla="*/ 0 h 2754280"/>
                <a:gd name="connsiteX1" fmla="*/ 631835 w 907787"/>
                <a:gd name="connsiteY1" fmla="*/ 2754280 h 2754280"/>
                <a:gd name="connsiteX0" fmla="*/ 829085 w 829085"/>
                <a:gd name="connsiteY0" fmla="*/ 0 h 2923714"/>
                <a:gd name="connsiteX1" fmla="*/ 631835 w 829085"/>
                <a:gd name="connsiteY1" fmla="*/ 2923714 h 2923714"/>
                <a:gd name="connsiteX0" fmla="*/ 749174 w 749174"/>
                <a:gd name="connsiteY0" fmla="*/ 0 h 2923714"/>
                <a:gd name="connsiteX1" fmla="*/ 551924 w 749174"/>
                <a:gd name="connsiteY1" fmla="*/ 2923714 h 2923714"/>
                <a:gd name="connsiteX0" fmla="*/ 753962 w 753962"/>
                <a:gd name="connsiteY0" fmla="*/ 0 h 2894375"/>
                <a:gd name="connsiteX1" fmla="*/ 522956 w 753962"/>
                <a:gd name="connsiteY1" fmla="*/ 2894375 h 2894375"/>
                <a:gd name="connsiteX0" fmla="*/ 749174 w 749174"/>
                <a:gd name="connsiteY0" fmla="*/ 0 h 2810469"/>
                <a:gd name="connsiteX1" fmla="*/ 663648 w 749174"/>
                <a:gd name="connsiteY1" fmla="*/ 2810469 h 2810469"/>
                <a:gd name="connsiteX0" fmla="*/ 608482 w 608482"/>
                <a:gd name="connsiteY0" fmla="*/ 0 h 2810469"/>
                <a:gd name="connsiteX1" fmla="*/ 522956 w 608482"/>
                <a:gd name="connsiteY1" fmla="*/ 2810469 h 2810469"/>
                <a:gd name="connsiteX0" fmla="*/ 551379 w 551379"/>
                <a:gd name="connsiteY0" fmla="*/ 0 h 2810469"/>
                <a:gd name="connsiteX1" fmla="*/ 465853 w 551379"/>
                <a:gd name="connsiteY1" fmla="*/ 2810469 h 2810469"/>
                <a:gd name="connsiteX0" fmla="*/ 524280 w 524280"/>
                <a:gd name="connsiteY0" fmla="*/ 0 h 2773921"/>
                <a:gd name="connsiteX1" fmla="*/ 465853 w 524280"/>
                <a:gd name="connsiteY1" fmla="*/ 2773921 h 2773921"/>
                <a:gd name="connsiteX0" fmla="*/ 733904 w 733904"/>
                <a:gd name="connsiteY0" fmla="*/ 0 h 2773921"/>
                <a:gd name="connsiteX1" fmla="*/ 675477 w 733904"/>
                <a:gd name="connsiteY1" fmla="*/ 2773921 h 277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04" h="2773921">
                  <a:moveTo>
                    <a:pt x="733904" y="0"/>
                  </a:moveTo>
                  <a:cubicBezTo>
                    <a:pt x="246504" y="519330"/>
                    <a:pt x="0" y="1472204"/>
                    <a:pt x="675477" y="2773921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 rot="5774584">
              <a:off x="2762111" y="1364385"/>
              <a:ext cx="3074272" cy="4517579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4779 w 584779"/>
                <a:gd name="connsiteY0" fmla="*/ 0 h 2283784"/>
                <a:gd name="connsiteX1" fmla="*/ 11906 w 584779"/>
                <a:gd name="connsiteY1" fmla="*/ 1034635 h 2283784"/>
                <a:gd name="connsiteX2" fmla="*/ 513342 w 58477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603232 w 603232"/>
                <a:gd name="connsiteY0" fmla="*/ 0 h 2283784"/>
                <a:gd name="connsiteX1" fmla="*/ 30359 w 603232"/>
                <a:gd name="connsiteY1" fmla="*/ 1034635 h 2283784"/>
                <a:gd name="connsiteX2" fmla="*/ 531795 w 603232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0 w 52093"/>
                <a:gd name="connsiteY0" fmla="*/ 0 h 2648752"/>
                <a:gd name="connsiteX1" fmla="*/ 52093 w 52093"/>
                <a:gd name="connsiteY1" fmla="*/ 2648752 h 2648752"/>
                <a:gd name="connsiteX0" fmla="*/ 650407 w 702500"/>
                <a:gd name="connsiteY0" fmla="*/ 0 h 2648752"/>
                <a:gd name="connsiteX1" fmla="*/ 702500 w 702500"/>
                <a:gd name="connsiteY1" fmla="*/ 2648752 h 2648752"/>
                <a:gd name="connsiteX0" fmla="*/ 749174 w 801267"/>
                <a:gd name="connsiteY0" fmla="*/ 0 h 2648752"/>
                <a:gd name="connsiteX1" fmla="*/ 801267 w 801267"/>
                <a:gd name="connsiteY1" fmla="*/ 2648752 h 2648752"/>
                <a:gd name="connsiteX0" fmla="*/ 768357 w 820450"/>
                <a:gd name="connsiteY0" fmla="*/ 0 h 2648752"/>
                <a:gd name="connsiteX1" fmla="*/ 820450 w 820450"/>
                <a:gd name="connsiteY1" fmla="*/ 2648752 h 2648752"/>
                <a:gd name="connsiteX0" fmla="*/ 1069303 w 1069303"/>
                <a:gd name="connsiteY0" fmla="*/ 0 h 2717733"/>
                <a:gd name="connsiteX1" fmla="*/ 820450 w 1069303"/>
                <a:gd name="connsiteY1" fmla="*/ 2717733 h 2717733"/>
                <a:gd name="connsiteX0" fmla="*/ 835146 w 835146"/>
                <a:gd name="connsiteY0" fmla="*/ 0 h 2717733"/>
                <a:gd name="connsiteX1" fmla="*/ 586293 w 835146"/>
                <a:gd name="connsiteY1" fmla="*/ 2717733 h 2717733"/>
                <a:gd name="connsiteX0" fmla="*/ 862245 w 862245"/>
                <a:gd name="connsiteY0" fmla="*/ 0 h 2754280"/>
                <a:gd name="connsiteX1" fmla="*/ 586293 w 862245"/>
                <a:gd name="connsiteY1" fmla="*/ 2754280 h 2754280"/>
                <a:gd name="connsiteX0" fmla="*/ 907787 w 907787"/>
                <a:gd name="connsiteY0" fmla="*/ 0 h 2754280"/>
                <a:gd name="connsiteX1" fmla="*/ 631835 w 907787"/>
                <a:gd name="connsiteY1" fmla="*/ 2754280 h 2754280"/>
                <a:gd name="connsiteX0" fmla="*/ 829085 w 829085"/>
                <a:gd name="connsiteY0" fmla="*/ 0 h 2923714"/>
                <a:gd name="connsiteX1" fmla="*/ 631835 w 829085"/>
                <a:gd name="connsiteY1" fmla="*/ 2923714 h 2923714"/>
                <a:gd name="connsiteX0" fmla="*/ 749174 w 749174"/>
                <a:gd name="connsiteY0" fmla="*/ 0 h 2923714"/>
                <a:gd name="connsiteX1" fmla="*/ 551924 w 749174"/>
                <a:gd name="connsiteY1" fmla="*/ 2923714 h 2923714"/>
                <a:gd name="connsiteX0" fmla="*/ 753962 w 753962"/>
                <a:gd name="connsiteY0" fmla="*/ 0 h 2894375"/>
                <a:gd name="connsiteX1" fmla="*/ 522956 w 753962"/>
                <a:gd name="connsiteY1" fmla="*/ 2894375 h 2894375"/>
                <a:gd name="connsiteX0" fmla="*/ 749174 w 749174"/>
                <a:gd name="connsiteY0" fmla="*/ 0 h 2810469"/>
                <a:gd name="connsiteX1" fmla="*/ 663648 w 749174"/>
                <a:gd name="connsiteY1" fmla="*/ 2810469 h 2810469"/>
                <a:gd name="connsiteX0" fmla="*/ 608482 w 608482"/>
                <a:gd name="connsiteY0" fmla="*/ 0 h 2810469"/>
                <a:gd name="connsiteX1" fmla="*/ 522956 w 608482"/>
                <a:gd name="connsiteY1" fmla="*/ 2810469 h 2810469"/>
                <a:gd name="connsiteX0" fmla="*/ 551379 w 551379"/>
                <a:gd name="connsiteY0" fmla="*/ 0 h 2810469"/>
                <a:gd name="connsiteX1" fmla="*/ 465853 w 551379"/>
                <a:gd name="connsiteY1" fmla="*/ 2810469 h 2810469"/>
                <a:gd name="connsiteX0" fmla="*/ 524280 w 524280"/>
                <a:gd name="connsiteY0" fmla="*/ 0 h 2773921"/>
                <a:gd name="connsiteX1" fmla="*/ 465853 w 524280"/>
                <a:gd name="connsiteY1" fmla="*/ 2773921 h 2773921"/>
                <a:gd name="connsiteX0" fmla="*/ 1194380 w 1194380"/>
                <a:gd name="connsiteY0" fmla="*/ 0 h 1281987"/>
                <a:gd name="connsiteX1" fmla="*/ 465853 w 1194380"/>
                <a:gd name="connsiteY1" fmla="*/ 1281987 h 1281987"/>
                <a:gd name="connsiteX0" fmla="*/ 1269169 w 1269169"/>
                <a:gd name="connsiteY0" fmla="*/ 604886 h 1886873"/>
                <a:gd name="connsiteX1" fmla="*/ 540642 w 1269169"/>
                <a:gd name="connsiteY1" fmla="*/ 1886873 h 1886873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317234 w 1317234"/>
                <a:gd name="connsiteY0" fmla="*/ 775874 h 2095678"/>
                <a:gd name="connsiteX1" fmla="*/ 588423 w 1317234"/>
                <a:gd name="connsiteY1" fmla="*/ 2095678 h 209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234" h="2095678">
                  <a:moveTo>
                    <a:pt x="1317234" y="775874"/>
                  </a:moveTo>
                  <a:cubicBezTo>
                    <a:pt x="0" y="0"/>
                    <a:pt x="90524" y="936278"/>
                    <a:pt x="588423" y="2095678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0" grpId="0"/>
      <p:bldP spid="43" grpId="0" animBg="1"/>
      <p:bldP spid="46" grpId="0"/>
      <p:bldP spid="56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605342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r>
              <a:rPr lang="en-US" sz="4400" dirty="0">
                <a:solidFill>
                  <a:srgbClr val="0070C0"/>
                </a:solidFill>
              </a:rPr>
              <a:t>ALFA </a:t>
            </a:r>
            <a:r>
              <a:rPr lang="cs-CZ" sz="4400" dirty="0">
                <a:solidFill>
                  <a:srgbClr val="0070C0"/>
                </a:solidFill>
              </a:rPr>
              <a:t>Mikrosystémy, s.r.o.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3276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Adresa: 	Rudná 839/90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			700 30 Ostrava – Zábřeh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Telefon: 	</a:t>
            </a:r>
            <a:r>
              <a:rPr lang="en-US" dirty="0"/>
              <a:t>+420 </a:t>
            </a:r>
            <a:r>
              <a:rPr lang="cs-CZ" dirty="0"/>
              <a:t>596 788 689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Fax: 		</a:t>
            </a:r>
            <a:r>
              <a:rPr lang="en-US" dirty="0"/>
              <a:t>+420 </a:t>
            </a:r>
            <a:r>
              <a:rPr lang="cs-CZ" dirty="0"/>
              <a:t>596 788 691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Mail: 		</a:t>
            </a:r>
            <a:r>
              <a:rPr lang="cs-CZ" dirty="0">
                <a:hlinkClick r:id="rId2"/>
              </a:rPr>
              <a:t>mail@alfamik.cz</a:t>
            </a:r>
            <a:r>
              <a:rPr lang="cs-CZ" dirty="0"/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Web: 		http</a:t>
            </a:r>
            <a:r>
              <a:rPr lang="en-US" dirty="0"/>
              <a:t>://</a:t>
            </a:r>
            <a:r>
              <a:rPr lang="cs-CZ" dirty="0"/>
              <a:t>www.alfamik.cz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382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/>
            <a:r>
              <a:rPr lang="cs-CZ" sz="3600" dirty="0">
                <a:solidFill>
                  <a:srgbClr val="0070C0"/>
                </a:solidFill>
              </a:rPr>
              <a:t>Automatizace technologií</a:t>
            </a:r>
          </a:p>
        </p:txBody>
      </p:sp>
      <p:sp>
        <p:nvSpPr>
          <p:cNvPr id="9830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2438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cs-CZ" sz="2800" dirty="0"/>
          </a:p>
        </p:txBody>
      </p:sp>
      <p:pic>
        <p:nvPicPr>
          <p:cNvPr id="117762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Alarmy BACnet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Typy</a:t>
            </a:r>
          </a:p>
          <a:p>
            <a:pPr lvl="1"/>
            <a:r>
              <a:rPr lang="cs-CZ" sz="1800" dirty="0" smtClean="0"/>
              <a:t>Jednoduchý</a:t>
            </a:r>
          </a:p>
          <a:p>
            <a:pPr lvl="1"/>
            <a:r>
              <a:rPr lang="cs-CZ" sz="1800" dirty="0" smtClean="0"/>
              <a:t>základní</a:t>
            </a:r>
          </a:p>
          <a:p>
            <a:pPr lvl="1"/>
            <a:r>
              <a:rPr lang="cs-CZ" sz="1800" dirty="0" smtClean="0"/>
              <a:t>rozšířený</a:t>
            </a:r>
          </a:p>
          <a:p>
            <a:pPr lvl="1"/>
            <a:r>
              <a:rPr lang="cs-CZ" sz="1800" dirty="0" err="1" smtClean="0"/>
              <a:t>message</a:t>
            </a:r>
            <a:endParaRPr lang="cs-CZ" sz="1800" dirty="0" smtClean="0"/>
          </a:p>
          <a:p>
            <a:r>
              <a:rPr lang="cs-CZ" sz="2000" dirty="0" smtClean="0"/>
              <a:t>Vizualizace poruchy</a:t>
            </a:r>
            <a:r>
              <a:rPr lang="en-US" sz="2000" dirty="0" smtClean="0"/>
              <a:t>: </a:t>
            </a:r>
            <a:r>
              <a:rPr lang="cs-CZ" sz="2000" dirty="0" smtClean="0"/>
              <a:t>červený symbol</a:t>
            </a:r>
            <a:r>
              <a:rPr lang="en-US" sz="2000" dirty="0" smtClean="0"/>
              <a:t> je-</a:t>
            </a:r>
            <a:r>
              <a:rPr lang="en-US" sz="2000" dirty="0" err="1" smtClean="0"/>
              <a:t>li</a:t>
            </a:r>
            <a:r>
              <a:rPr lang="en-US" sz="2000" dirty="0" smtClean="0"/>
              <a:t> </a:t>
            </a:r>
            <a:r>
              <a:rPr lang="cs-CZ" sz="2000" dirty="0" err="1" smtClean="0"/>
              <a:t>XXX.Status</a:t>
            </a:r>
            <a:r>
              <a:rPr lang="cs-CZ" sz="2000" dirty="0" smtClean="0"/>
              <a:t> </a:t>
            </a:r>
            <a:r>
              <a:rPr lang="en-US" sz="2000" dirty="0" smtClean="0"/>
              <a:t>&gt; 0</a:t>
            </a:r>
            <a:r>
              <a:rPr lang="cs-CZ" sz="2000" dirty="0" smtClean="0"/>
              <a:t> (</a:t>
            </a:r>
            <a:r>
              <a:rPr lang="en-US" sz="2000" dirty="0" err="1" smtClean="0"/>
              <a:t>vlastnost</a:t>
            </a:r>
            <a:r>
              <a:rPr lang="en-US" sz="2000" dirty="0" smtClean="0"/>
              <a:t> </a:t>
            </a:r>
            <a:r>
              <a:rPr lang="cs-CZ" sz="2000" dirty="0" smtClean="0"/>
              <a:t>EVENT_STATE)</a:t>
            </a:r>
            <a:endParaRPr lang="en-US" sz="2000" dirty="0" smtClean="0"/>
          </a:p>
          <a:p>
            <a:r>
              <a:rPr lang="en-US" sz="2000" dirty="0" err="1" smtClean="0"/>
              <a:t>Kvitace</a:t>
            </a:r>
            <a:r>
              <a:rPr lang="en-US" sz="2000" dirty="0" smtClean="0"/>
              <a:t>: </a:t>
            </a:r>
            <a:r>
              <a:rPr lang="cs-CZ" sz="2000" dirty="0" smtClean="0"/>
              <a:t>červený vykřičník je-li </a:t>
            </a:r>
            <a:r>
              <a:rPr lang="cs-CZ" sz="2000" dirty="0" err="1" smtClean="0"/>
              <a:t>XXX.Statu</a:t>
            </a:r>
            <a:r>
              <a:rPr lang="en-US" sz="2000" dirty="0" smtClean="0"/>
              <a:t>s=</a:t>
            </a:r>
            <a:r>
              <a:rPr lang="cs-CZ" sz="2000" dirty="0" smtClean="0"/>
              <a:t>0 a </a:t>
            </a:r>
            <a:r>
              <a:rPr lang="en-US" sz="2000" dirty="0" err="1" smtClean="0"/>
              <a:t>XXX.Ack</a:t>
            </a:r>
            <a:r>
              <a:rPr lang="en-US" sz="2000" dirty="0" smtClean="0"/>
              <a:t>&gt;0 (</a:t>
            </a:r>
            <a:r>
              <a:rPr lang="en-US" sz="2000" dirty="0" err="1" smtClean="0"/>
              <a:t>vlastnost</a:t>
            </a:r>
            <a:r>
              <a:rPr lang="en-US" sz="2000" dirty="0" smtClean="0"/>
              <a:t> </a:t>
            </a:r>
            <a:r>
              <a:rPr lang="cs-CZ" sz="2000" dirty="0" smtClean="0"/>
              <a:t>ACKED_TRANSITIONS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r>
              <a:rPr lang="cs-CZ" sz="2000" dirty="0" err="1" smtClean="0"/>
              <a:t>Kvitace</a:t>
            </a:r>
            <a:r>
              <a:rPr lang="cs-CZ" sz="2000" dirty="0" smtClean="0"/>
              <a:t> je dvojúrovňová:</a:t>
            </a:r>
          </a:p>
          <a:p>
            <a:pPr lvl="1"/>
            <a:r>
              <a:rPr lang="cs-CZ" sz="1700" dirty="0" smtClean="0"/>
              <a:t>potvrzení</a:t>
            </a:r>
          </a:p>
          <a:p>
            <a:pPr lvl="1"/>
            <a:r>
              <a:rPr lang="cs-CZ" sz="1700" dirty="0" smtClean="0"/>
              <a:t>reset (u rozšířených alarmů)</a:t>
            </a:r>
            <a:endParaRPr lang="en-US" sz="1700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1832992" cy="99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1800200" cy="86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19796877">
            <a:off x="4200124" y="3384909"/>
            <a:ext cx="752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249631">
            <a:off x="4445278" y="4463733"/>
            <a:ext cx="752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Hlášení nutnosti resetovat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2147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Je-li alarm </a:t>
            </a:r>
            <a:r>
              <a:rPr lang="cs-CZ" sz="2000" dirty="0" err="1" smtClean="0"/>
              <a:t>odeznělý</a:t>
            </a:r>
            <a:r>
              <a:rPr lang="cs-CZ" sz="2000" dirty="0" smtClean="0"/>
              <a:t> a není resetován, technologie stojí</a:t>
            </a:r>
          </a:p>
          <a:p>
            <a:r>
              <a:rPr lang="cs-CZ" sz="2000" dirty="0" smtClean="0"/>
              <a:t>Zásah obsluhy:</a:t>
            </a:r>
          </a:p>
          <a:p>
            <a:pPr lvl="1"/>
            <a:r>
              <a:rPr lang="cs-CZ" sz="1800" dirty="0" smtClean="0"/>
              <a:t>projít displeje a najít vykřičník </a:t>
            </a:r>
          </a:p>
          <a:p>
            <a:pPr lvl="1"/>
            <a:r>
              <a:rPr lang="cs-CZ" sz="1800" dirty="0" smtClean="0"/>
              <a:t>pokusit se resetovat </a:t>
            </a:r>
            <a:r>
              <a:rPr lang="cs-CZ" sz="1800" dirty="0" smtClean="0"/>
              <a:t>systémovou proměnnou </a:t>
            </a:r>
            <a:r>
              <a:rPr lang="cs-CZ" sz="1800" dirty="0" err="1" smtClean="0"/>
              <a:t>CommonFault</a:t>
            </a:r>
            <a:endParaRPr lang="cs-CZ" sz="1800" dirty="0" smtClean="0"/>
          </a:p>
          <a:p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0707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Nový alarmní styl Alarm Reset (tmavě fialový bez SMS)</a:t>
            </a:r>
          </a:p>
          <a:p>
            <a:r>
              <a:rPr lang="cs-CZ" sz="2000" dirty="0" smtClean="0"/>
              <a:t>Je-li Status</a:t>
            </a:r>
            <a:r>
              <a:rPr lang="en-US" sz="2000" dirty="0" smtClean="0"/>
              <a:t>=</a:t>
            </a:r>
            <a:r>
              <a:rPr lang="cs-CZ" sz="2000" dirty="0" smtClean="0"/>
              <a:t>1 </a:t>
            </a:r>
            <a:r>
              <a:rPr lang="en-US" sz="2000" dirty="0" smtClean="0"/>
              <a:t>a </a:t>
            </a:r>
            <a:r>
              <a:rPr lang="en-US" sz="2000" dirty="0" err="1" smtClean="0"/>
              <a:t>Ack</a:t>
            </a:r>
            <a:r>
              <a:rPr lang="en-US" sz="2000" dirty="0" smtClean="0"/>
              <a:t>&gt;0, </a:t>
            </a:r>
            <a:r>
              <a:rPr lang="en-US" sz="2000" dirty="0" err="1" smtClean="0"/>
              <a:t>pak</a:t>
            </a:r>
            <a:r>
              <a:rPr lang="en-US" sz="2000" dirty="0" smtClean="0"/>
              <a:t> se hl</a:t>
            </a:r>
            <a:r>
              <a:rPr lang="cs-CZ" sz="2000" dirty="0" err="1" smtClean="0"/>
              <a:t>ásí</a:t>
            </a:r>
            <a:r>
              <a:rPr lang="cs-CZ" sz="2000" dirty="0" smtClean="0"/>
              <a:t> Reset nutný: Popis </a:t>
            </a:r>
            <a:r>
              <a:rPr lang="cs-CZ" sz="2000" dirty="0" smtClean="0"/>
              <a:t>proměnné</a:t>
            </a:r>
          </a:p>
          <a:p>
            <a:r>
              <a:rPr lang="cs-CZ" sz="2000" dirty="0" smtClean="0"/>
              <a:t>Návrat je hlášen jako „Reset OK“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 s alarmy s pamětí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Vylepšení hlášení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98" y="4653136"/>
            <a:ext cx="71992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Rozšíření proměnné </a:t>
            </a:r>
            <a:r>
              <a:rPr lang="cs-CZ" dirty="0" err="1" smtClean="0"/>
              <a:t>CommonFault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785926"/>
            <a:ext cx="7962928" cy="1931106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CommonFault</a:t>
            </a:r>
            <a:r>
              <a:rPr lang="cs-CZ" sz="2000" dirty="0" smtClean="0"/>
              <a:t> je doplněná o seznam až 10 alarmů</a:t>
            </a:r>
          </a:p>
          <a:p>
            <a:r>
              <a:rPr lang="cs-CZ" sz="2000" dirty="0" err="1" smtClean="0"/>
              <a:t>CommonFault.Fault.List</a:t>
            </a:r>
            <a:r>
              <a:rPr lang="cs-CZ" sz="2000" dirty="0" smtClean="0"/>
              <a:t>[10] – text poruchy</a:t>
            </a:r>
          </a:p>
          <a:p>
            <a:r>
              <a:rPr lang="cs-CZ" sz="2000" dirty="0" err="1" smtClean="0"/>
              <a:t>CommonFault.Fault.Used</a:t>
            </a:r>
            <a:r>
              <a:rPr lang="cs-CZ" sz="2000" dirty="0" smtClean="0"/>
              <a:t>[10] – platnost řádku</a:t>
            </a:r>
          </a:p>
          <a:p>
            <a:r>
              <a:rPr lang="cs-CZ" sz="2000" dirty="0" smtClean="0"/>
              <a:t>Vyčítá se ze systémového </a:t>
            </a:r>
            <a:r>
              <a:rPr lang="cs-CZ" sz="2000" dirty="0" err="1" smtClean="0"/>
              <a:t>EventListu</a:t>
            </a:r>
            <a:r>
              <a:rPr lang="cs-CZ" sz="2000" dirty="0" smtClean="0"/>
              <a:t> a filtruje se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6176" y="2564904"/>
            <a:ext cx="2880320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cs-CZ" sz="2000" dirty="0" smtClean="0">
                <a:solidFill>
                  <a:schemeClr val="accent2"/>
                </a:solidFill>
              </a:rPr>
              <a:t>Filtry u </a:t>
            </a:r>
            <a:r>
              <a:rPr lang="cs-CZ" sz="2000" dirty="0" smtClean="0">
                <a:solidFill>
                  <a:schemeClr val="accent2"/>
                </a:solidFill>
              </a:rPr>
              <a:t>PX modulu: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000" dirty="0" smtClean="0">
                <a:latin typeface="+mn-lt"/>
              </a:rPr>
              <a:t>"Ukaž seznam poruch v </a:t>
            </a:r>
            <a:r>
              <a:rPr lang="cs-CZ" sz="2000" dirty="0" err="1" smtClean="0">
                <a:latin typeface="+mn-lt"/>
              </a:rPr>
              <a:t>CommonFault</a:t>
            </a:r>
            <a:r>
              <a:rPr lang="cs-CZ" sz="2000" dirty="0" smtClean="0">
                <a:latin typeface="+mn-lt"/>
              </a:rPr>
              <a:t>„ TRUE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000" dirty="0" smtClean="0">
                <a:latin typeface="+mn-lt"/>
              </a:rPr>
              <a:t>"Ukaž </a:t>
            </a:r>
            <a:r>
              <a:rPr lang="cs-CZ" sz="2000" dirty="0" err="1" smtClean="0">
                <a:latin typeface="+mn-lt"/>
              </a:rPr>
              <a:t>ComnAlarms</a:t>
            </a:r>
            <a:r>
              <a:rPr lang="cs-CZ" sz="2000" dirty="0" smtClean="0">
                <a:latin typeface="+mn-lt"/>
              </a:rPr>
              <a:t> v </a:t>
            </a:r>
            <a:r>
              <a:rPr lang="cs-CZ" sz="2000" dirty="0" err="1" smtClean="0">
                <a:latin typeface="+mn-lt"/>
              </a:rPr>
              <a:t>CommonFault</a:t>
            </a:r>
            <a:r>
              <a:rPr lang="cs-CZ" sz="2000" dirty="0" smtClean="0">
                <a:latin typeface="+mn-lt"/>
              </a:rPr>
              <a:t>„ FALSE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000" dirty="0" smtClean="0">
                <a:latin typeface="+mn-lt"/>
              </a:rPr>
              <a:t>"Ukaž definované alarmy v </a:t>
            </a:r>
            <a:r>
              <a:rPr lang="cs-CZ" sz="2000" dirty="0" err="1" smtClean="0">
                <a:latin typeface="+mn-lt"/>
              </a:rPr>
              <a:t>CommonFault</a:t>
            </a:r>
            <a:r>
              <a:rPr lang="cs-CZ" sz="2000" dirty="0" smtClean="0">
                <a:latin typeface="+mn-lt"/>
              </a:rPr>
              <a:t>„ FALSE</a:t>
            </a:r>
          </a:p>
          <a:p>
            <a:pPr>
              <a:buFont typeface="Arial" pitchFamily="34" charset="0"/>
              <a:buChar char="•"/>
            </a:pPr>
            <a:endParaRPr lang="cs-CZ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6154836" cy="25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Nová proměnná </a:t>
            </a:r>
            <a:r>
              <a:rPr lang="cs-CZ" dirty="0" err="1" smtClean="0"/>
              <a:t>SystemFault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754488" cy="450372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Proměnná </a:t>
            </a:r>
            <a:r>
              <a:rPr lang="cs-CZ" sz="2000" dirty="0" err="1" smtClean="0"/>
              <a:t>SystemFault</a:t>
            </a:r>
            <a:r>
              <a:rPr lang="cs-CZ" sz="2000" dirty="0" smtClean="0"/>
              <a:t> je strukturou shodná s </a:t>
            </a:r>
            <a:r>
              <a:rPr lang="cs-CZ" sz="2000" dirty="0" err="1" smtClean="0"/>
              <a:t>CommonFault</a:t>
            </a:r>
            <a:endParaRPr lang="cs-CZ" sz="2000" dirty="0" smtClean="0"/>
          </a:p>
          <a:p>
            <a:r>
              <a:rPr lang="cs-CZ" sz="2000" dirty="0" smtClean="0"/>
              <a:t>Vrací počet systémových proměnných a seznam 10 aktivních</a:t>
            </a:r>
          </a:p>
          <a:p>
            <a:r>
              <a:rPr lang="cs-CZ" sz="2000" dirty="0" smtClean="0"/>
              <a:t>Seznam se získává z objektu </a:t>
            </a:r>
            <a:r>
              <a:rPr lang="cs-CZ" sz="2000" dirty="0" err="1" smtClean="0"/>
              <a:t>DeviceInfo</a:t>
            </a:r>
            <a:r>
              <a:rPr lang="cs-CZ" sz="2000" dirty="0" smtClean="0"/>
              <a:t> (Desigo 4.x)</a:t>
            </a:r>
            <a:endParaRPr lang="cs-CZ" sz="20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2171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29000"/>
            <a:ext cx="3590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BACnet na WAN?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Pevný </a:t>
            </a:r>
            <a:r>
              <a:rPr lang="cs-CZ" sz="2000" dirty="0" err="1" smtClean="0"/>
              <a:t>timeout</a:t>
            </a:r>
            <a:endParaRPr lang="cs-CZ" sz="2000" dirty="0" smtClean="0"/>
          </a:p>
          <a:p>
            <a:r>
              <a:rPr lang="cs-CZ" sz="2000" dirty="0" smtClean="0"/>
              <a:t>Pevný počet pokusů</a:t>
            </a:r>
          </a:p>
          <a:p>
            <a:r>
              <a:rPr lang="cs-CZ" sz="2000" dirty="0" smtClean="0"/>
              <a:t>Neumí se přizpůsobovat kvalitě linky</a:t>
            </a:r>
          </a:p>
          <a:p>
            <a:r>
              <a:rPr lang="cs-CZ" sz="2000" dirty="0" smtClean="0"/>
              <a:t>Velké množství krátkých paketů</a:t>
            </a:r>
          </a:p>
          <a:p>
            <a:r>
              <a:rPr lang="cs-CZ" sz="2000" dirty="0" smtClean="0"/>
              <a:t>Nepotvrzované služby</a:t>
            </a:r>
          </a:p>
          <a:p>
            <a:r>
              <a:rPr lang="cs-CZ" sz="2000" dirty="0" smtClean="0"/>
              <a:t>Posílání nepotvrzovaných změn</a:t>
            </a:r>
          </a:p>
          <a:p>
            <a:r>
              <a:rPr lang="cs-CZ" sz="2000" dirty="0" smtClean="0"/>
              <a:t>„Nepřežije“ velké množství ztrát</a:t>
            </a:r>
          </a:p>
          <a:p>
            <a:pPr>
              <a:buNone/>
            </a:pPr>
            <a:r>
              <a:rPr lang="cs-CZ" sz="2000" dirty="0" smtClean="0"/>
              <a:t>nebo krátkodobá přetížení sítě</a:t>
            </a:r>
            <a:endParaRPr lang="cs-CZ" sz="20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2000" dirty="0" smtClean="0"/>
              <a:t>Přepínaná LAN po UTP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Přepínaná LAN optika</a:t>
            </a:r>
          </a:p>
          <a:p>
            <a:pPr>
              <a:lnSpc>
                <a:spcPct val="160000"/>
              </a:lnSpc>
            </a:pPr>
            <a:r>
              <a:rPr lang="cs-CZ" sz="2000" dirty="0" err="1" smtClean="0"/>
              <a:t>Wi</a:t>
            </a:r>
            <a:r>
              <a:rPr lang="cs-CZ" sz="2000" dirty="0" smtClean="0"/>
              <a:t>-</a:t>
            </a:r>
            <a:r>
              <a:rPr lang="cs-CZ" sz="2000" dirty="0" err="1" smtClean="0"/>
              <a:t>Fi</a:t>
            </a:r>
            <a:r>
              <a:rPr lang="cs-CZ" sz="2000" dirty="0" smtClean="0"/>
              <a:t> LAN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ADSL „poslední míle“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GPRS</a:t>
            </a:r>
          </a:p>
          <a:p>
            <a:pPr>
              <a:lnSpc>
                <a:spcPct val="160000"/>
              </a:lnSpc>
            </a:pPr>
            <a:r>
              <a:rPr lang="cs-CZ" sz="2000" dirty="0" smtClean="0"/>
              <a:t>Internet, WAN</a:t>
            </a:r>
          </a:p>
          <a:p>
            <a:pPr>
              <a:lnSpc>
                <a:spcPct val="160000"/>
              </a:lnSpc>
            </a:pPr>
            <a:r>
              <a:rPr lang="cs-CZ" sz="2000" dirty="0" err="1" smtClean="0"/>
              <a:t>xDSL</a:t>
            </a:r>
            <a:r>
              <a:rPr lang="cs-CZ" sz="2000" dirty="0" smtClean="0"/>
              <a:t> modemy mezi výměníky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smtClean="0"/>
              <a:t>Vlastnosti</a:t>
            </a:r>
            <a:r>
              <a:rPr lang="cs-CZ" smtClean="0"/>
              <a:t> </a:t>
            </a:r>
            <a:r>
              <a:rPr lang="cs-CZ" smtClean="0"/>
              <a:t>BACnet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Přenosová média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4221088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accent3"/>
                </a:solidFill>
                <a:sym typeface="Wingdings"/>
              </a:rPr>
              <a:t></a:t>
            </a:r>
            <a:endParaRPr lang="cs-CZ" sz="4800" dirty="0">
              <a:solidFill>
                <a:schemeClr val="accent3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56376" y="3717032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935675" y="2276872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007683" y="2780928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172400" y="5190291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accent1"/>
                </a:solidFill>
                <a:sym typeface="Wingdings"/>
              </a:rPr>
              <a:t>!</a:t>
            </a:r>
            <a:endParaRPr lang="cs-CZ" sz="4800" dirty="0">
              <a:solidFill>
                <a:schemeClr val="accent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172400" y="3212976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accent1"/>
                </a:solidFill>
                <a:sym typeface="Wingdings"/>
              </a:rPr>
              <a:t>!</a:t>
            </a:r>
            <a:endParaRPr lang="cs-CZ" sz="4800" dirty="0">
              <a:solidFill>
                <a:schemeClr val="accent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100392" y="4758243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accent3"/>
                </a:solidFill>
                <a:sym typeface="Wingdings"/>
              </a:rPr>
              <a:t></a:t>
            </a:r>
            <a:endParaRPr lang="cs-CZ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Podpora systému a zabezpečení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ProCop 3.4 pro Windows 7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20486" name="Picture 6" descr="http://images.techtipsgeek.com/post/windows-7-UAC.gif"/>
          <p:cNvPicPr>
            <a:picLocks noGrp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908720"/>
            <a:ext cx="227647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Standardní model běhu systému NT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56510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Uživatel „ProCop“ je lokálním administrátorem</a:t>
            </a:r>
          </a:p>
          <a:p>
            <a:r>
              <a:rPr lang="cs-CZ" dirty="0" smtClean="0"/>
              <a:t>Standardní uživatel „Obsluha“ nemá administrátorská oprávnění</a:t>
            </a:r>
          </a:p>
          <a:p>
            <a:r>
              <a:rPr lang="cs-CZ" dirty="0" smtClean="0"/>
              <a:t>Datové servery běží na pozadí s identitou uživatele „ProCop“</a:t>
            </a:r>
          </a:p>
          <a:p>
            <a:r>
              <a:rPr lang="cs-CZ" dirty="0" smtClean="0"/>
              <a:t>Obsluha spouští po přihlášení </a:t>
            </a:r>
            <a:r>
              <a:rPr lang="cs-CZ" dirty="0" err="1" smtClean="0"/>
              <a:t>ProStart.exe</a:t>
            </a:r>
            <a:endParaRPr lang="cs-CZ" dirty="0" smtClean="0"/>
          </a:p>
          <a:p>
            <a:r>
              <a:rPr lang="cs-CZ" dirty="0" smtClean="0"/>
              <a:t>ProStart spouští </a:t>
            </a:r>
            <a:r>
              <a:rPr lang="cs-CZ" dirty="0" err="1" smtClean="0"/>
              <a:t>ProCop.exe</a:t>
            </a:r>
            <a:r>
              <a:rPr lang="cs-CZ" dirty="0" smtClean="0"/>
              <a:t> pomocí funkce </a:t>
            </a:r>
            <a:r>
              <a:rPr lang="cs-CZ" dirty="0" err="1" smtClean="0"/>
              <a:t>RunAs</a:t>
            </a:r>
            <a:r>
              <a:rPr lang="cs-CZ" dirty="0" smtClean="0"/>
              <a:t> </a:t>
            </a:r>
          </a:p>
          <a:p>
            <a:r>
              <a:rPr lang="cs-CZ" dirty="0" smtClean="0"/>
              <a:t>Aplikace ProCop tak získá </a:t>
            </a:r>
            <a:r>
              <a:rPr lang="cs-CZ" dirty="0" err="1" smtClean="0"/>
              <a:t>admin</a:t>
            </a:r>
            <a:r>
              <a:rPr lang="cs-CZ" dirty="0" smtClean="0"/>
              <a:t>. oprávnění uživatele „ProCop“</a:t>
            </a:r>
          </a:p>
          <a:p>
            <a:r>
              <a:rPr lang="cs-CZ" dirty="0" smtClean="0"/>
              <a:t>Zabezpečení formou oprávnění </a:t>
            </a:r>
            <a:r>
              <a:rPr lang="cs-CZ" dirty="0" err="1" smtClean="0"/>
              <a:t>Read</a:t>
            </a:r>
            <a:r>
              <a:rPr lang="cs-CZ" dirty="0" smtClean="0"/>
              <a:t>/</a:t>
            </a:r>
            <a:r>
              <a:rPr lang="cs-CZ" dirty="0" err="1" smtClean="0"/>
              <a:t>Write</a:t>
            </a:r>
            <a:r>
              <a:rPr lang="cs-CZ" dirty="0" smtClean="0"/>
              <a:t>/</a:t>
            </a:r>
            <a:r>
              <a:rPr lang="cs-CZ" dirty="0" err="1" smtClean="0"/>
              <a:t>Full</a:t>
            </a:r>
            <a:r>
              <a:rPr lang="cs-CZ" dirty="0" smtClean="0"/>
              <a:t> na souborech </a:t>
            </a:r>
            <a:endParaRPr lang="cs-CZ" dirty="0"/>
          </a:p>
        </p:txBody>
      </p:sp>
      <p:pic>
        <p:nvPicPr>
          <p:cNvPr id="8" name="Picture 9" descr="http://optimalista.ic.cz/wp-content/images/windows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6000"/>
          </a:blip>
          <a:srcRect/>
          <a:stretch>
            <a:fillRect/>
          </a:stretch>
        </p:blipFill>
        <p:spPr bwMode="auto">
          <a:xfrm>
            <a:off x="6300192" y="2852936"/>
            <a:ext cx="1800200" cy="1593281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292080" y="1772816"/>
            <a:ext cx="3240360" cy="4176464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Windows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85870" y="2276872"/>
            <a:ext cx="1434402" cy="1224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5" name="Obousměrná vodorovná šipka 14"/>
          <p:cNvSpPr/>
          <p:nvPr/>
        </p:nvSpPr>
        <p:spPr>
          <a:xfrm rot="5400000">
            <a:off x="6156176" y="3645024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80112" y="4077072"/>
            <a:ext cx="1440160" cy="165618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</a:rPr>
              <a:t>Logon</a:t>
            </a:r>
            <a:r>
              <a:rPr lang="cs-CZ" sz="1200" dirty="0" smtClean="0">
                <a:solidFill>
                  <a:schemeClr val="tx1"/>
                </a:solidFill>
              </a:rPr>
              <a:t> Desktop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308304" y="2420888"/>
            <a:ext cx="105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Služby</a:t>
            </a:r>
            <a:endParaRPr lang="cs-CZ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236296" y="2852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ProCop</a:t>
            </a:r>
          </a:p>
          <a:p>
            <a:r>
              <a:rPr lang="cs-CZ" sz="1200" dirty="0" smtClean="0"/>
              <a:t>Administrátor</a:t>
            </a:r>
            <a:endParaRPr lang="cs-CZ" sz="1200" dirty="0"/>
          </a:p>
        </p:txBody>
      </p:sp>
      <p:sp>
        <p:nvSpPr>
          <p:cNvPr id="22" name="Obdélník 21"/>
          <p:cNvSpPr/>
          <p:nvPr/>
        </p:nvSpPr>
        <p:spPr>
          <a:xfrm>
            <a:off x="5724128" y="2348880"/>
            <a:ext cx="1152128" cy="2160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ProAccess.exe</a:t>
            </a:r>
            <a:endParaRPr lang="cs-CZ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724128" y="2636912"/>
            <a:ext cx="1152128" cy="2160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ProAlarm.exe</a:t>
            </a:r>
            <a:endParaRPr lang="cs-CZ" sz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724128" y="2924944"/>
            <a:ext cx="1152128" cy="2160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ProTrend.exe</a:t>
            </a:r>
            <a:endParaRPr lang="cs-CZ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724128" y="3212976"/>
            <a:ext cx="1152128" cy="2160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ProdDat.exe</a:t>
            </a:r>
            <a:endParaRPr lang="cs-CZ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724128" y="4365104"/>
            <a:ext cx="1152128" cy="2160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ProStart.exe</a:t>
            </a:r>
            <a:endParaRPr lang="cs-CZ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724128" y="4653136"/>
            <a:ext cx="1152128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ProCop.exe</a:t>
            </a:r>
            <a:endParaRPr lang="cs-CZ" sz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941168"/>
            <a:ext cx="720080" cy="57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ovéPole 28"/>
          <p:cNvSpPr txBox="1"/>
          <p:nvPr/>
        </p:nvSpPr>
        <p:spPr>
          <a:xfrm>
            <a:off x="7164288" y="5157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ProCop</a:t>
            </a:r>
          </a:p>
          <a:p>
            <a:r>
              <a:rPr lang="cs-CZ" sz="1200" dirty="0" smtClean="0"/>
              <a:t>Administrátor</a:t>
            </a:r>
            <a:endParaRPr lang="cs-CZ" sz="12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16428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Obsluha</a:t>
            </a:r>
          </a:p>
          <a:p>
            <a:r>
              <a:rPr lang="cs-CZ" sz="1200" dirty="0" smtClean="0"/>
              <a:t>oprávnění User</a:t>
            </a:r>
            <a:endParaRPr lang="cs-CZ" sz="1200" dirty="0"/>
          </a:p>
        </p:txBody>
      </p:sp>
      <p:sp>
        <p:nvSpPr>
          <p:cNvPr id="32" name="Volný tvar 31"/>
          <p:cNvSpPr/>
          <p:nvPr/>
        </p:nvSpPr>
        <p:spPr>
          <a:xfrm>
            <a:off x="6972300" y="4474029"/>
            <a:ext cx="272142" cy="710292"/>
          </a:xfrm>
          <a:custGeom>
            <a:avLst/>
            <a:gdLst>
              <a:gd name="connsiteX0" fmla="*/ 0 w 272142"/>
              <a:gd name="connsiteY0" fmla="*/ 0 h 710292"/>
              <a:gd name="connsiteX1" fmla="*/ 269421 w 272142"/>
              <a:gd name="connsiteY1" fmla="*/ 375557 h 710292"/>
              <a:gd name="connsiteX2" fmla="*/ 16329 w 272142"/>
              <a:gd name="connsiteY2" fmla="*/ 710292 h 7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142" h="710292">
                <a:moveTo>
                  <a:pt x="0" y="0"/>
                </a:moveTo>
                <a:cubicBezTo>
                  <a:pt x="133350" y="128587"/>
                  <a:pt x="266700" y="257175"/>
                  <a:pt x="269421" y="375557"/>
                </a:cubicBezTo>
                <a:cubicBezTo>
                  <a:pt x="272142" y="493939"/>
                  <a:pt x="46265" y="654503"/>
                  <a:pt x="16329" y="710292"/>
                </a:cubicBezTo>
              </a:path>
            </a:pathLst>
          </a:cu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236296" y="465313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ProStart spouští ProCop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op 3.2 a síťové technologi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ProCop 3.2 a síťové technologie</Template>
  <TotalTime>2557</TotalTime>
  <Words>1461</Words>
  <Application>Microsoft Office PowerPoint</Application>
  <PresentationFormat>Předvádění na obrazovce (4:3)</PresentationFormat>
  <Paragraphs>339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ProCop 3.2 a síťové technologie</vt:lpstr>
      <vt:lpstr>ProCop 3.4 Novinky</vt:lpstr>
      <vt:lpstr>Rozšíření podpory Desigo™ PX</vt:lpstr>
      <vt:lpstr>Alarmy BACnet objektů</vt:lpstr>
      <vt:lpstr>Hlášení nutnosti resetovat</vt:lpstr>
      <vt:lpstr>Rozšíření proměnné CommonFault </vt:lpstr>
      <vt:lpstr>Nová proměnná SystemFault</vt:lpstr>
      <vt:lpstr>BACnet na WAN?</vt:lpstr>
      <vt:lpstr>ProCop 3.4 pro Windows 7</vt:lpstr>
      <vt:lpstr>Standardní model běhu systému NT</vt:lpstr>
      <vt:lpstr>Jak pracuje UAC</vt:lpstr>
      <vt:lpstr>Důsledky UAC</vt:lpstr>
      <vt:lpstr>UAC virtualizace</vt:lpstr>
      <vt:lpstr>Podpora 64-bitových systémů</vt:lpstr>
      <vt:lpstr>UPS a Power Management</vt:lpstr>
      <vt:lpstr>Uživatelské rozhraní ProCop 3.4</vt:lpstr>
      <vt:lpstr>Nové rysy</vt:lpstr>
      <vt:lpstr>Panely oken</vt:lpstr>
      <vt:lpstr>Skladiště projektů</vt:lpstr>
      <vt:lpstr>AlfaBox+</vt:lpstr>
      <vt:lpstr>Síťová rozšíření AlfaBox+</vt:lpstr>
      <vt:lpstr>Podpora dynamických adres AlfaBox+</vt:lpstr>
      <vt:lpstr>Podpora překladu adres AlfaBox+</vt:lpstr>
      <vt:lpstr>   Konfigurace registrace</vt:lpstr>
      <vt:lpstr>Síťové možnosti AlfaBox+: LAN s DHCP</vt:lpstr>
      <vt:lpstr>Síťové možnosti AlfaBox+: Směrovaná síť</vt:lpstr>
      <vt:lpstr>Síťové možnosti AlfaBox+: APN s IPCP</vt:lpstr>
      <vt:lpstr>Síťové možnosti AlfaBox+: Internet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ProCop 3.2 a síťové technologie</dc:title>
  <dc:creator>Ing. Jiří Hošek</dc:creator>
  <cp:lastModifiedBy>Ing. Jiří Hošek</cp:lastModifiedBy>
  <cp:revision>332</cp:revision>
  <cp:lastPrinted>1601-01-01T00:00:00Z</cp:lastPrinted>
  <dcterms:created xsi:type="dcterms:W3CDTF">2010-04-13T20:27:08Z</dcterms:created>
  <dcterms:modified xsi:type="dcterms:W3CDTF">2011-05-10T08:04:26Z</dcterms:modified>
</cp:coreProperties>
</file>