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4" r:id="rId3"/>
    <p:sldId id="355" r:id="rId4"/>
    <p:sldId id="356" r:id="rId5"/>
    <p:sldId id="358" r:id="rId6"/>
    <p:sldId id="357" r:id="rId7"/>
    <p:sldId id="359" r:id="rId8"/>
    <p:sldId id="360" r:id="rId9"/>
    <p:sldId id="361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39" r:id="rId18"/>
    <p:sldId id="341" r:id="rId19"/>
    <p:sldId id="398" r:id="rId20"/>
    <p:sldId id="399" r:id="rId21"/>
    <p:sldId id="384" r:id="rId22"/>
    <p:sldId id="400" r:id="rId23"/>
    <p:sldId id="401" r:id="rId24"/>
    <p:sldId id="383" r:id="rId25"/>
    <p:sldId id="385" r:id="rId26"/>
    <p:sldId id="376" r:id="rId27"/>
    <p:sldId id="378" r:id="rId28"/>
    <p:sldId id="382" r:id="rId29"/>
    <p:sldId id="386" r:id="rId30"/>
    <p:sldId id="387" r:id="rId31"/>
    <p:sldId id="389" r:id="rId32"/>
    <p:sldId id="350" r:id="rId33"/>
    <p:sldId id="394" r:id="rId34"/>
    <p:sldId id="395" r:id="rId35"/>
    <p:sldId id="396" r:id="rId36"/>
    <p:sldId id="397" r:id="rId37"/>
    <p:sldId id="393" r:id="rId38"/>
    <p:sldId id="388" r:id="rId39"/>
    <p:sldId id="390" r:id="rId40"/>
    <p:sldId id="391" r:id="rId41"/>
    <p:sldId id="392" r:id="rId42"/>
    <p:sldId id="309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32C16"/>
    <a:srgbClr val="FAE8BE"/>
    <a:srgbClr val="035DEF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0" autoAdjust="0"/>
    <p:restoredTop sz="90942" autoAdjust="0"/>
  </p:normalViewPr>
  <p:slideViewPr>
    <p:cSldViewPr>
      <p:cViewPr varScale="1">
        <p:scale>
          <a:sx n="129" d="100"/>
          <a:sy n="129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6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FCD4E-DDC9-4A38-B999-AFB340F76868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1"/>
            <a:ext cx="4984750" cy="44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39A2F-1BB7-43D4-B2B8-DA67274EF29E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9A2F-1BB7-43D4-B2B8-DA67274EF29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12600-CE33-462D-9087-57DA69E43E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B80DE6-5259-45A0-BDB2-B2450A99EB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35D-ABFD-4E11-87BB-B3EAD97D0CF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CB29AF-41F1-4A2F-9689-33F845BE3D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20DC2-4370-47AB-BFFA-2AD76496517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71472" y="5214950"/>
            <a:ext cx="8215370" cy="8572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43932" cy="9906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3CF6CD-EEBA-49E8-AE84-BF835C8686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0EB30-E140-46BC-A18D-AE28F15A47F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6EB94D-6CB4-4864-8635-FAB2384EA7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4E26A-59D3-4AD8-A852-A38CB914C01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10035-079D-4703-8856-9E18106B2F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339E9-F5E4-4DFF-A0A1-246F9E12092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1" y="6248206"/>
            <a:ext cx="4605342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9F9B77-00C5-4503-8068-202E7453A5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microsoft.com/windowsembedded/en-us/windows-embedded.aspx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53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mailto:mail@alfamik.cz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Novinky a rozšíření</a:t>
            </a:r>
            <a:endParaRPr lang="cs-CZ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ProCop 3.</a:t>
            </a:r>
            <a:r>
              <a:rPr lang="cs-CZ" dirty="0" smtClean="0"/>
              <a:t>4</a:t>
            </a:r>
            <a:r>
              <a:rPr lang="en-US" dirty="0" smtClean="0"/>
              <a:t>, AlfaBox+ a SQL</a:t>
            </a:r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85800"/>
            <a:ext cx="213677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14876" y="621508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Petr Hošek, ALFA Mikrosystémy, s.r.o.</a:t>
            </a:r>
            <a:endParaRPr lang="cs-CZ" dirty="0"/>
          </a:p>
        </p:txBody>
      </p:sp>
      <p:pic>
        <p:nvPicPr>
          <p:cNvPr id="7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Nastavení více monitorů v Panelu nástrojů ProCop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5248284" cy="4696953"/>
          </a:xfrm>
        </p:spPr>
        <p:txBody>
          <a:bodyPr>
            <a:normAutofit lnSpcReduction="10000"/>
          </a:bodyPr>
          <a:lstStyle/>
          <a:p>
            <a:r>
              <a:rPr lang="cs-CZ" sz="1800" dirty="0" err="1" smtClean="0"/>
              <a:t>Vícemonitorový</a:t>
            </a:r>
            <a:r>
              <a:rPr lang="cs-CZ" sz="1800" dirty="0" smtClean="0"/>
              <a:t> režim (zapnuto/vypnuto)</a:t>
            </a:r>
          </a:p>
          <a:p>
            <a:pPr lvl="1"/>
            <a:r>
              <a:rPr lang="cs-CZ" sz="1500" dirty="0" smtClean="0"/>
              <a:t>Povolí tuto funkčnost, jen při detekci více monitorů</a:t>
            </a:r>
          </a:p>
          <a:p>
            <a:r>
              <a:rPr lang="cs-CZ" sz="1800" dirty="0" smtClean="0"/>
              <a:t>Výběr monitoru pro zobrazení přes </a:t>
            </a:r>
            <a:r>
              <a:rPr lang="en-CA" sz="1800" dirty="0" smtClean="0"/>
              <a:t>&lt;</a:t>
            </a:r>
            <a:r>
              <a:rPr lang="cs-CZ" sz="1800" dirty="0" smtClean="0"/>
              <a:t>Shift</a:t>
            </a:r>
            <a:r>
              <a:rPr lang="en-CA" sz="1800" dirty="0" smtClean="0"/>
              <a:t>&gt;</a:t>
            </a:r>
            <a:endParaRPr lang="cs-CZ" sz="1800" dirty="0" smtClean="0"/>
          </a:p>
          <a:p>
            <a:pPr lvl="1"/>
            <a:r>
              <a:rPr lang="cs-CZ" sz="1500" dirty="0" smtClean="0"/>
              <a:t>Zakáže uživateli výběr cílového monitoru</a:t>
            </a:r>
          </a:p>
          <a:p>
            <a:r>
              <a:rPr lang="cs-CZ" sz="1800" dirty="0" smtClean="0"/>
              <a:t>Přesun panelu na jiné monitory</a:t>
            </a:r>
          </a:p>
          <a:p>
            <a:pPr lvl="1"/>
            <a:r>
              <a:rPr lang="cs-CZ" sz="1500" dirty="0" smtClean="0"/>
              <a:t>Zamezí přesunutí Panelu nástrojů na jiný monitor</a:t>
            </a:r>
          </a:p>
          <a:p>
            <a:r>
              <a:rPr lang="cs-CZ" sz="1800" dirty="0" smtClean="0"/>
              <a:t>Implicitně zobrazovat na hlavním monitoru</a:t>
            </a:r>
          </a:p>
          <a:p>
            <a:pPr lvl="1"/>
            <a:r>
              <a:rPr lang="cs-CZ" sz="1500" dirty="0" smtClean="0"/>
              <a:t>Okna se vždy otevřou na hlavním monitoru, pokud není přes </a:t>
            </a:r>
            <a:r>
              <a:rPr lang="en-CA" sz="1600" dirty="0" smtClean="0"/>
              <a:t>&lt;</a:t>
            </a:r>
            <a:r>
              <a:rPr lang="cs-CZ" sz="1600" dirty="0" smtClean="0"/>
              <a:t>Shift</a:t>
            </a:r>
            <a:r>
              <a:rPr lang="en-CA" sz="1600" dirty="0" smtClean="0"/>
              <a:t>&gt;</a:t>
            </a:r>
            <a:r>
              <a:rPr lang="cs-CZ" sz="1500" dirty="0" smtClean="0"/>
              <a:t> přesměrováno jinam – neukládá se tedy poslední umístění daného okna</a:t>
            </a:r>
          </a:p>
          <a:p>
            <a:r>
              <a:rPr lang="cs-CZ" sz="1800" dirty="0" smtClean="0"/>
              <a:t>Ukládat nastavení rozložení po monitorech</a:t>
            </a:r>
          </a:p>
          <a:p>
            <a:pPr lvl="1"/>
            <a:r>
              <a:rPr lang="cs-CZ" sz="1500" dirty="0" smtClean="0"/>
              <a:t>Systém ukládá poslední polohy oken i mezi dvěma spuštěními, vypnutím této volby se ukládání zruší</a:t>
            </a:r>
          </a:p>
          <a:p>
            <a:r>
              <a:rPr lang="cs-CZ" sz="1800" dirty="0" smtClean="0"/>
              <a:t>Max. počet instancí displejů, trendů alarmů, …</a:t>
            </a:r>
          </a:p>
          <a:p>
            <a:pPr lvl="1"/>
            <a:r>
              <a:rPr lang="cs-CZ" sz="1500" dirty="0" smtClean="0"/>
              <a:t>Lze zadat maximální počet instancí oken daného typu</a:t>
            </a:r>
            <a:endParaRPr lang="cs-CZ" sz="1500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30536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Šipka doprava 9"/>
          <p:cNvSpPr/>
          <p:nvPr/>
        </p:nvSpPr>
        <p:spPr>
          <a:xfrm>
            <a:off x="5072066" y="3357562"/>
            <a:ext cx="857256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9043236">
            <a:off x="5261708" y="4736401"/>
            <a:ext cx="128588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3320038">
            <a:off x="5083709" y="2205882"/>
            <a:ext cx="1287681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Konfigurace vizuálního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6714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Každý displej má nový příznak:</a:t>
            </a:r>
            <a:br>
              <a:rPr lang="cs-CZ" dirty="0" smtClean="0"/>
            </a:br>
            <a:r>
              <a:rPr lang="cs-CZ" dirty="0" smtClean="0"/>
              <a:t>„Zobrazovací skupina“</a:t>
            </a:r>
          </a:p>
          <a:p>
            <a:r>
              <a:rPr lang="cs-CZ" dirty="0" smtClean="0"/>
              <a:t>Implicitně: „Aktuální“</a:t>
            </a:r>
          </a:p>
          <a:p>
            <a:pPr lvl="1"/>
            <a:r>
              <a:rPr lang="cs-CZ" dirty="0" smtClean="0"/>
              <a:t>Odpovídá poslednímu aktivnímu oknu s displeji</a:t>
            </a:r>
          </a:p>
          <a:p>
            <a:r>
              <a:rPr lang="cs-CZ" dirty="0" smtClean="0"/>
              <a:t>Skupiny</a:t>
            </a:r>
            <a:r>
              <a:rPr lang="en-CA" dirty="0" smtClean="0"/>
              <a:t> = </a:t>
            </a:r>
            <a:r>
              <a:rPr lang="en-CA" dirty="0" err="1" smtClean="0"/>
              <a:t>okna</a:t>
            </a:r>
            <a:r>
              <a:rPr lang="cs-CZ" dirty="0" smtClean="0"/>
              <a:t> A, B, C, …</a:t>
            </a:r>
          </a:p>
          <a:p>
            <a:r>
              <a:rPr lang="cs-CZ" dirty="0" smtClean="0"/>
              <a:t>První okno displejů A, druhé B, třetí C, …</a:t>
            </a:r>
          </a:p>
          <a:p>
            <a:pPr lvl="1"/>
            <a:r>
              <a:rPr lang="cs-CZ" dirty="0" smtClean="0"/>
              <a:t>Monitor nemusí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cs-CZ" dirty="0" smtClean="0"/>
              <a:t>odpovídat skupině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044" y="1589088"/>
            <a:ext cx="3404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1626101"/>
            <a:ext cx="3403600" cy="44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6"/>
            <a:ext cx="1785950" cy="118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Šipka doprava 8"/>
          <p:cNvSpPr/>
          <p:nvPr/>
        </p:nvSpPr>
        <p:spPr>
          <a:xfrm>
            <a:off x="3857620" y="5643578"/>
            <a:ext cx="759303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071934" y="4714884"/>
            <a:ext cx="857256" cy="28575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Rozčlenění displejů do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6714" cy="45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Displeje lze členit do zobrazovacích skupin</a:t>
            </a:r>
          </a:p>
          <a:p>
            <a:pPr lvl="1"/>
            <a:r>
              <a:rPr lang="cs-CZ" dirty="0" smtClean="0"/>
              <a:t>podle lokalit</a:t>
            </a:r>
          </a:p>
          <a:p>
            <a:pPr lvl="1"/>
            <a:r>
              <a:rPr lang="cs-CZ" dirty="0" smtClean="0"/>
              <a:t>přehledy a schémata</a:t>
            </a:r>
          </a:p>
          <a:p>
            <a:pPr lvl="1"/>
            <a:r>
              <a:rPr lang="cs-CZ" dirty="0" smtClean="0"/>
              <a:t>jakkoliv jinak, dle potřeby</a:t>
            </a:r>
          </a:p>
          <a:p>
            <a:r>
              <a:rPr lang="cs-CZ" dirty="0" smtClean="0"/>
              <a:t>Uživatel skupinu (okno) otevře na zvoleném monitoru</a:t>
            </a:r>
          </a:p>
          <a:p>
            <a:r>
              <a:rPr lang="cs-CZ" dirty="0" smtClean="0"/>
              <a:t>Displeje se otevírají podle předvolby v příznaku</a:t>
            </a:r>
          </a:p>
          <a:p>
            <a:pPr lvl="1"/>
            <a:r>
              <a:rPr lang="cs-CZ" dirty="0" smtClean="0"/>
              <a:t>Uživatel může změnit předvolbou </a:t>
            </a:r>
            <a:r>
              <a:rPr lang="en-CA" dirty="0" smtClean="0"/>
              <a:t>&lt;Shift&gt;</a:t>
            </a:r>
            <a:endParaRPr lang="cs-CZ" dirty="0" smtClean="0"/>
          </a:p>
          <a:p>
            <a:r>
              <a:rPr lang="cs-CZ" dirty="0" smtClean="0"/>
              <a:t>Hlavní displej podle skupiny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044" y="1589088"/>
            <a:ext cx="3404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Dynamizace Access Display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Access Display od v. 3.4 má nové parametry:</a:t>
            </a:r>
            <a:endParaRPr lang="en-CA" dirty="0" smtClean="0"/>
          </a:p>
          <a:p>
            <a:pPr lvl="1"/>
            <a:r>
              <a:rPr lang="cs-CZ" dirty="0" smtClean="0"/>
              <a:t>Instance</a:t>
            </a:r>
          </a:p>
          <a:p>
            <a:pPr lvl="1"/>
            <a:r>
              <a:rPr lang="cs-CZ" dirty="0" smtClean="0"/>
              <a:t>Zobrazovací skupina</a:t>
            </a:r>
          </a:p>
          <a:p>
            <a:pPr lvl="1"/>
            <a:r>
              <a:rPr lang="cs-CZ" dirty="0" smtClean="0"/>
              <a:t>Preferovaný monitor</a:t>
            </a:r>
          </a:p>
          <a:p>
            <a:pPr lvl="1"/>
            <a:r>
              <a:rPr lang="cs-CZ" dirty="0" smtClean="0"/>
              <a:t>Příkazy, filtry, nastavení</a:t>
            </a:r>
          </a:p>
          <a:p>
            <a:r>
              <a:rPr lang="cs-CZ" dirty="0" smtClean="0"/>
              <a:t>Instance </a:t>
            </a:r>
          </a:p>
          <a:p>
            <a:pPr lvl="1"/>
            <a:r>
              <a:rPr lang="cs-CZ" dirty="0" smtClean="0"/>
              <a:t>Vždy nová – vždy otevře nové okno</a:t>
            </a:r>
          </a:p>
          <a:p>
            <a:pPr lvl="1"/>
            <a:r>
              <a:rPr lang="cs-CZ" dirty="0" smtClean="0"/>
              <a:t>Přesunout, nová – je-li okno daného </a:t>
            </a:r>
            <a:br>
              <a:rPr lang="cs-CZ" dirty="0" smtClean="0"/>
            </a:br>
            <a:r>
              <a:rPr lang="cs-CZ" dirty="0" smtClean="0"/>
              <a:t>typu otevřené, přesune jej na daný monitor, nebo vytvoří nové</a:t>
            </a:r>
          </a:p>
          <a:p>
            <a:r>
              <a:rPr lang="cs-CZ" dirty="0" smtClean="0"/>
              <a:t>Zobrazovací skupina</a:t>
            </a:r>
          </a:p>
          <a:p>
            <a:pPr lvl="1"/>
            <a:r>
              <a:rPr lang="cs-CZ" dirty="0" smtClean="0"/>
              <a:t>Otevře displej ve zvolené skupině (Okně A, B, C,…)</a:t>
            </a:r>
          </a:p>
          <a:p>
            <a:r>
              <a:rPr lang="cs-CZ" dirty="0" smtClean="0"/>
              <a:t>Otevře skupinu na zadaném monitoru</a:t>
            </a:r>
          </a:p>
          <a:p>
            <a:r>
              <a:rPr lang="cs-CZ" dirty="0" smtClean="0"/>
              <a:t>Příkazy, filtry, nastavení – příkazy pro filtry alarmů, šablony trendů, …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71546"/>
            <a:ext cx="30647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dynamizace </a:t>
            </a:r>
            <a:r>
              <a:rPr lang="cs-CZ" dirty="0" err="1" smtClean="0"/>
              <a:t>OnStart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605342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Hlavní displej při startu nyní otevírá dynamizace</a:t>
            </a:r>
          </a:p>
          <a:p>
            <a:r>
              <a:rPr lang="cs-CZ" dirty="0" err="1" smtClean="0"/>
              <a:t>SystemEvent</a:t>
            </a:r>
            <a:r>
              <a:rPr lang="cs-CZ" dirty="0" smtClean="0"/>
              <a:t> </a:t>
            </a:r>
            <a:r>
              <a:rPr lang="en-CA" dirty="0" smtClean="0"/>
              <a:t>/ </a:t>
            </a:r>
            <a:r>
              <a:rPr lang="cs-CZ" dirty="0" err="1" smtClean="0"/>
              <a:t>OnStart</a:t>
            </a:r>
            <a:endParaRPr lang="en-CA" dirty="0" smtClean="0"/>
          </a:p>
          <a:p>
            <a:pPr lvl="1"/>
            <a:r>
              <a:rPr lang="en-CA" dirty="0" err="1" smtClean="0"/>
              <a:t>AccessDisplay</a:t>
            </a:r>
            <a:r>
              <a:rPr lang="en-CA" dirty="0" smtClean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CA" dirty="0" smtClean="0"/>
              <a:t>Current Display,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CA" dirty="0" smtClean="0"/>
              <a:t>Dom</a:t>
            </a:r>
            <a:r>
              <a:rPr lang="cs-CZ" dirty="0" smtClean="0"/>
              <a:t>ů – Hlavní displej</a:t>
            </a:r>
          </a:p>
          <a:p>
            <a:pPr lvl="1"/>
            <a:r>
              <a:rPr lang="cs-CZ" dirty="0" smtClean="0"/>
              <a:t>Dynamizace se automaticky doplní do starších projektů</a:t>
            </a:r>
          </a:p>
          <a:p>
            <a:r>
              <a:rPr lang="cs-CZ" dirty="0" smtClean="0"/>
              <a:t>Více monitorů =</a:t>
            </a:r>
            <a:r>
              <a:rPr lang="en-CA" dirty="0" smtClean="0"/>
              <a:t>&gt;</a:t>
            </a:r>
            <a:endParaRPr lang="cs-CZ" dirty="0" smtClean="0"/>
          </a:p>
          <a:p>
            <a:pPr lvl="1"/>
            <a:r>
              <a:rPr lang="cs-CZ" dirty="0" smtClean="0"/>
              <a:t>Více dynamizací </a:t>
            </a:r>
            <a:r>
              <a:rPr lang="cs-CZ" dirty="0" err="1" smtClean="0"/>
              <a:t>OnStart</a:t>
            </a:r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143248"/>
            <a:ext cx="3148455" cy="29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84"/>
            <a:ext cx="234738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Šipka doprava 8"/>
          <p:cNvSpPr/>
          <p:nvPr/>
        </p:nvSpPr>
        <p:spPr>
          <a:xfrm>
            <a:off x="5143504" y="2428868"/>
            <a:ext cx="1000132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systémová událost,  zpoždění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6714" cy="4572000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Any</a:t>
            </a:r>
            <a:r>
              <a:rPr lang="cs-CZ" dirty="0" smtClean="0"/>
              <a:t> User </a:t>
            </a:r>
            <a:r>
              <a:rPr lang="cs-CZ" dirty="0" err="1" smtClean="0"/>
              <a:t>Activity</a:t>
            </a:r>
            <a:endParaRPr lang="en-CA" dirty="0" smtClean="0"/>
          </a:p>
          <a:p>
            <a:pPr lvl="1"/>
            <a:r>
              <a:rPr lang="cs-CZ" dirty="0" smtClean="0"/>
              <a:t>uživatel stiskne klávesu</a:t>
            </a:r>
          </a:p>
          <a:p>
            <a:pPr lvl="1"/>
            <a:r>
              <a:rPr lang="cs-CZ" dirty="0" smtClean="0"/>
              <a:t>uživatel pohne myší</a:t>
            </a:r>
          </a:p>
          <a:p>
            <a:r>
              <a:rPr lang="cs-CZ" dirty="0" smtClean="0"/>
              <a:t>Zpoždění</a:t>
            </a:r>
          </a:p>
          <a:p>
            <a:pPr lvl="1"/>
            <a:r>
              <a:rPr lang="cs-CZ" dirty="0" smtClean="0"/>
              <a:t>spustí se/přestaví se časovač</a:t>
            </a:r>
          </a:p>
          <a:p>
            <a:pPr lvl="1"/>
            <a:r>
              <a:rPr lang="cs-CZ" dirty="0" smtClean="0"/>
              <a:t>po vypršení času se provede zadaná dynamizace</a:t>
            </a:r>
          </a:p>
          <a:p>
            <a:r>
              <a:rPr lang="cs-CZ" dirty="0" smtClean="0"/>
              <a:t>Příklad: Když uživatel 5 minut nic nedělá, pak…</a:t>
            </a:r>
          </a:p>
          <a:p>
            <a:pPr lvl="1"/>
            <a:r>
              <a:rPr lang="cs-CZ" dirty="0" smtClean="0"/>
              <a:t>„zobraz, přepni, …“</a:t>
            </a:r>
          </a:p>
          <a:p>
            <a:r>
              <a:rPr lang="cs-CZ" dirty="0" smtClean="0"/>
              <a:t>Nově lze dynamizace podmínit hodnotou</a:t>
            </a:r>
            <a:br>
              <a:rPr lang="cs-CZ" dirty="0" smtClean="0"/>
            </a:br>
            <a:r>
              <a:rPr lang="cs-CZ" dirty="0" smtClean="0"/>
              <a:t>„proměnná </a:t>
            </a:r>
            <a:r>
              <a:rPr lang="en-CA" dirty="0" smtClean="0"/>
              <a:t>&lt;&gt; 0</a:t>
            </a:r>
            <a:r>
              <a:rPr lang="cs-CZ" dirty="0" smtClean="0"/>
              <a:t>“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6263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3148117"/>
            <a:ext cx="3138488" cy="292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Šipka doprava 11"/>
          <p:cNvSpPr/>
          <p:nvPr/>
        </p:nvSpPr>
        <p:spPr>
          <a:xfrm>
            <a:off x="4500562" y="3929066"/>
            <a:ext cx="100013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500562" y="4214818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500562" y="4500570"/>
            <a:ext cx="100013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Nový, kompatibilní a výkonnější</a:t>
            </a:r>
          </a:p>
          <a:p>
            <a:r>
              <a:rPr lang="cs-CZ" dirty="0" smtClean="0"/>
              <a:t>Konfigurace, servisní USB rozhraní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 nahrazen AlfaBox+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322993" cy="1927189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6" name="Obdélník 15"/>
          <p:cNvSpPr/>
          <p:nvPr/>
        </p:nvSpPr>
        <p:spPr>
          <a:xfrm rot="19179805">
            <a:off x="1263547" y="3309214"/>
            <a:ext cx="401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Výroba ukončena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4643438" y="1785926"/>
            <a:ext cx="928694" cy="5000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 descr="AlfaBoxPlu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928670"/>
            <a:ext cx="2357454" cy="1934045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Obdélník 6"/>
          <p:cNvSpPr/>
          <p:nvPr/>
        </p:nvSpPr>
        <p:spPr>
          <a:xfrm rot="19179805">
            <a:off x="5733834" y="3340107"/>
            <a:ext cx="3669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Kompatibilní náhrada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vlastnosti A</a:t>
            </a:r>
            <a:r>
              <a:rPr lang="en-CA" smtClean="0"/>
              <a:t>l</a:t>
            </a:r>
            <a:r>
              <a:rPr lang="cs-CZ" smtClean="0"/>
              <a:t>faBox</a:t>
            </a:r>
            <a:r>
              <a:rPr lang="cs-CZ" dirty="0" smtClean="0"/>
              <a:t> +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Výkonnější</a:t>
            </a:r>
          </a:p>
          <a:p>
            <a:endParaRPr lang="cs-CZ" dirty="0" smtClean="0"/>
          </a:p>
          <a:p>
            <a:r>
              <a:rPr lang="cs-CZ" dirty="0" smtClean="0"/>
              <a:t>Rychlejší</a:t>
            </a:r>
          </a:p>
          <a:p>
            <a:endParaRPr lang="cs-CZ" dirty="0" smtClean="0"/>
          </a:p>
          <a:p>
            <a:r>
              <a:rPr lang="cs-CZ" dirty="0" smtClean="0"/>
              <a:t>Lepší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Výkonnější procesor</a:t>
            </a:r>
          </a:p>
          <a:p>
            <a:r>
              <a:rPr lang="cs-CZ" sz="2800" dirty="0" smtClean="0"/>
              <a:t>Nově Windows Embedded CE 6.0</a:t>
            </a:r>
          </a:p>
          <a:p>
            <a:r>
              <a:rPr lang="cs-CZ" sz="2800" dirty="0" smtClean="0"/>
              <a:t>Ethernet vždy k dispozici</a:t>
            </a:r>
          </a:p>
          <a:p>
            <a:r>
              <a:rPr lang="cs-CZ" sz="2800" dirty="0" smtClean="0"/>
              <a:t>1 GB Industrial SD Flash pro trendy</a:t>
            </a:r>
          </a:p>
          <a:p>
            <a:r>
              <a:rPr lang="cs-CZ" sz="2800" dirty="0" smtClean="0"/>
              <a:t>Servisní USB port</a:t>
            </a:r>
          </a:p>
          <a:p>
            <a:r>
              <a:rPr lang="cs-CZ" sz="2800" dirty="0" smtClean="0"/>
              <a:t>Shodné rozměry a umístění konektorů</a:t>
            </a:r>
          </a:p>
          <a:p>
            <a:r>
              <a:rPr lang="cs-CZ" sz="2800" dirty="0" smtClean="0"/>
              <a:t>Nové a jednodušší otevírání</a:t>
            </a:r>
          </a:p>
          <a:p>
            <a:r>
              <a:rPr lang="cs-CZ" sz="2800" dirty="0" smtClean="0"/>
              <a:t>Zpětně kompatibilní včetně modulů</a:t>
            </a:r>
            <a:endParaRPr 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49154" name="Picture 2" descr="http://www.microsoft.com/global/windowsembedded/en-us/publishingimages/chrome/WE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486025" cy="24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AlfaBox+: Nový a výkonnější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 plné využití všech vlastností je podmínkou ProCop v 3.4</a:t>
            </a:r>
          </a:p>
          <a:p>
            <a:pPr lvl="1"/>
            <a:r>
              <a:rPr lang="cs-CZ" dirty="0" smtClean="0"/>
              <a:t>Volba typu v projektu – AlfaBox 3.0 / AlfaBox+</a:t>
            </a:r>
          </a:p>
          <a:p>
            <a:pPr lvl="1"/>
            <a:r>
              <a:rPr lang="cs-CZ" dirty="0" smtClean="0"/>
              <a:t>AlfaBox </a:t>
            </a:r>
            <a:r>
              <a:rPr lang="cs-CZ" dirty="0" err="1" smtClean="0"/>
              <a:t>Loader</a:t>
            </a:r>
            <a:r>
              <a:rPr lang="cs-CZ" dirty="0" smtClean="0"/>
              <a:t> / Alfa485.1 </a:t>
            </a:r>
            <a:r>
              <a:rPr lang="cs-CZ" dirty="0" err="1" smtClean="0"/>
              <a:t>Loader</a:t>
            </a:r>
            <a:r>
              <a:rPr lang="cs-CZ" dirty="0" smtClean="0"/>
              <a:t> přímo z projektu</a:t>
            </a:r>
          </a:p>
          <a:p>
            <a:r>
              <a:rPr lang="cs-CZ" dirty="0" smtClean="0"/>
              <a:t>AlfaBox + od ProCop v. 3.4</a:t>
            </a:r>
          </a:p>
          <a:p>
            <a:pPr lvl="1"/>
            <a:r>
              <a:rPr lang="cs-CZ" dirty="0" smtClean="0"/>
              <a:t>až 3000 SW proměnných </a:t>
            </a:r>
          </a:p>
          <a:p>
            <a:pPr lvl="1"/>
            <a:r>
              <a:rPr lang="cs-CZ" dirty="0" smtClean="0"/>
              <a:t>až 100 komunikujících zařízení (PLC, MBus, …)</a:t>
            </a:r>
          </a:p>
          <a:p>
            <a:pPr lvl="1"/>
            <a:r>
              <a:rPr lang="cs-CZ" dirty="0" smtClean="0"/>
              <a:t>až 1.000.000  vzorků trendů v paměti (</a:t>
            </a:r>
            <a:r>
              <a:rPr lang="en-CA" dirty="0" smtClean="0"/>
              <a:t>Industrial</a:t>
            </a:r>
            <a:r>
              <a:rPr lang="cs-CZ" dirty="0" smtClean="0"/>
              <a:t> SD)</a:t>
            </a:r>
          </a:p>
          <a:p>
            <a:r>
              <a:rPr lang="cs-CZ" dirty="0" smtClean="0"/>
              <a:t>Integrovaný firewall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Programové celky AlfaBox 3.0 i +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Firmware se většinou nemění</a:t>
            </a:r>
          </a:p>
          <a:p>
            <a:endParaRPr lang="cs-CZ" dirty="0" smtClean="0"/>
          </a:p>
          <a:p>
            <a:r>
              <a:rPr lang="cs-CZ" dirty="0" smtClean="0"/>
              <a:t>Software bývá potřeba aktualizovat</a:t>
            </a:r>
          </a:p>
          <a:p>
            <a:endParaRPr lang="cs-CZ" dirty="0" smtClean="0"/>
          </a:p>
          <a:p>
            <a:r>
              <a:rPr lang="cs-CZ" dirty="0" smtClean="0"/>
              <a:t>Projekt se aktualizuje automaticky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Firmware (FW)</a:t>
            </a:r>
          </a:p>
          <a:p>
            <a:pPr lvl="1"/>
            <a:r>
              <a:rPr lang="cs-CZ" dirty="0" smtClean="0"/>
              <a:t>Windows, základní software, </a:t>
            </a:r>
            <a:r>
              <a:rPr lang="cs-CZ" dirty="0" err="1" smtClean="0"/>
              <a:t>Factory</a:t>
            </a:r>
            <a:endParaRPr lang="cs-CZ" dirty="0" smtClean="0"/>
          </a:p>
          <a:p>
            <a:pPr lvl="1"/>
            <a:r>
              <a:rPr lang="cs-CZ" dirty="0" smtClean="0"/>
              <a:t>Téměř se nemění, poměrně velké</a:t>
            </a:r>
          </a:p>
          <a:p>
            <a:r>
              <a:rPr lang="cs-CZ" dirty="0" smtClean="0"/>
              <a:t>Software (SW)</a:t>
            </a:r>
          </a:p>
          <a:p>
            <a:pPr lvl="1"/>
            <a:r>
              <a:rPr lang="cs-CZ" dirty="0" err="1" smtClean="0"/>
              <a:t>ProBox</a:t>
            </a:r>
            <a:r>
              <a:rPr lang="cs-CZ" dirty="0" smtClean="0"/>
              <a:t> (servis i </a:t>
            </a:r>
            <a:r>
              <a:rPr lang="cs-CZ" dirty="0" err="1" smtClean="0"/>
              <a:t>normal</a:t>
            </a:r>
            <a:r>
              <a:rPr lang="cs-CZ" dirty="0" smtClean="0"/>
              <a:t>) – monitorovací program – obdoba  ProCop v PC</a:t>
            </a:r>
          </a:p>
          <a:p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Monitorovací projekt, poprvé se nahrává v servisním režimu, dále se automaticky synchronizuje s monitorovacím projektem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ProCop 3.4 a AlfaBox+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02558" cy="4495800"/>
          </a:xfrm>
        </p:spPr>
        <p:txBody>
          <a:bodyPr>
            <a:normAutofit/>
          </a:bodyPr>
          <a:lstStyle/>
          <a:p>
            <a:r>
              <a:rPr lang="cs-CZ" dirty="0" smtClean="0"/>
              <a:t>Využití více monitorů pro dispečinky</a:t>
            </a:r>
            <a:endParaRPr lang="en-CA" dirty="0" smtClean="0"/>
          </a:p>
          <a:p>
            <a:r>
              <a:rPr lang="cs-CZ" dirty="0" smtClean="0"/>
              <a:t>Servis a firmware AlfaBox +</a:t>
            </a:r>
          </a:p>
          <a:p>
            <a:r>
              <a:rPr lang="cs-CZ" dirty="0" smtClean="0"/>
              <a:t>Dynamické IP adresy AlfaBox +</a:t>
            </a:r>
          </a:p>
          <a:p>
            <a:r>
              <a:rPr lang="cs-CZ" dirty="0" smtClean="0"/>
              <a:t>ProSQL, export do SQL databází</a:t>
            </a:r>
          </a:p>
          <a:p>
            <a:r>
              <a:rPr lang="cs-CZ" dirty="0" smtClean="0"/>
              <a:t>Softwarové licence ProCop</a:t>
            </a:r>
          </a:p>
          <a:p>
            <a:endParaRPr lang="cs-CZ" dirty="0"/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1142976" y="4214818"/>
            <a:ext cx="5787480" cy="2000264"/>
            <a:chOff x="1285852" y="4000504"/>
            <a:chExt cx="5787480" cy="2000264"/>
          </a:xfrm>
        </p:grpSpPr>
        <p:grpSp>
          <p:nvGrpSpPr>
            <p:cNvPr id="12" name="Skupina 11"/>
            <p:cNvGrpSpPr/>
            <p:nvPr/>
          </p:nvGrpSpPr>
          <p:grpSpPr>
            <a:xfrm>
              <a:off x="1285852" y="4214818"/>
              <a:ext cx="1500198" cy="1189982"/>
              <a:chOff x="1571604" y="2857496"/>
              <a:chExt cx="2000264" cy="1586642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71604" y="2857496"/>
                <a:ext cx="2000264" cy="158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" name="Skupina 90"/>
              <p:cNvGrpSpPr/>
              <p:nvPr/>
            </p:nvGrpSpPr>
            <p:grpSpPr>
              <a:xfrm>
                <a:off x="1684499" y="2983484"/>
                <a:ext cx="1760400" cy="988298"/>
                <a:chOff x="1684499" y="2983484"/>
                <a:chExt cx="1760400" cy="988298"/>
              </a:xfrm>
            </p:grpSpPr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84499" y="2985382"/>
                  <a:ext cx="1760400" cy="98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" name="Volný tvar 17"/>
                <p:cNvSpPr/>
                <p:nvPr/>
              </p:nvSpPr>
              <p:spPr>
                <a:xfrm flipV="1">
                  <a:off x="1684499" y="2983484"/>
                  <a:ext cx="387171" cy="986400"/>
                </a:xfrm>
                <a:custGeom>
                  <a:avLst/>
                  <a:gdLst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642942 w 642942"/>
                    <a:gd name="connsiteY2" fmla="*/ 1000132 h 1000132"/>
                    <a:gd name="connsiteX3" fmla="*/ 0 w 642942"/>
                    <a:gd name="connsiteY3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357190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285752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71438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0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65613"/>
                    <a:gd name="connsiteY0" fmla="*/ 1071570 h 1071570"/>
                    <a:gd name="connsiteX1" fmla="*/ 0 w 665613"/>
                    <a:gd name="connsiteY1" fmla="*/ 0 h 1071570"/>
                    <a:gd name="connsiteX2" fmla="*/ 285752 w 665613"/>
                    <a:gd name="connsiteY2" fmla="*/ 0 h 1071570"/>
                    <a:gd name="connsiteX3" fmla="*/ 665613 w 665613"/>
                    <a:gd name="connsiteY3" fmla="*/ 1071570 h 1071570"/>
                    <a:gd name="connsiteX4" fmla="*/ 0 w 665613"/>
                    <a:gd name="connsiteY4" fmla="*/ 1071570 h 10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613" h="1071570">
                      <a:moveTo>
                        <a:pt x="0" y="1071570"/>
                      </a:moveTo>
                      <a:lnTo>
                        <a:pt x="0" y="0"/>
                      </a:lnTo>
                      <a:lnTo>
                        <a:pt x="285752" y="0"/>
                      </a:lnTo>
                      <a:lnTo>
                        <a:pt x="665613" y="1071570"/>
                      </a:lnTo>
                      <a:lnTo>
                        <a:pt x="0" y="1071570"/>
                      </a:lnTo>
                      <a:close/>
                    </a:path>
                  </a:pathLst>
                </a:custGeom>
                <a:solidFill>
                  <a:srgbClr val="F8F8F8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</p:grpSp>
        <p:grpSp>
          <p:nvGrpSpPr>
            <p:cNvPr id="19" name="Skupina 18"/>
            <p:cNvGrpSpPr/>
            <p:nvPr/>
          </p:nvGrpSpPr>
          <p:grpSpPr>
            <a:xfrm>
              <a:off x="4143372" y="4000504"/>
              <a:ext cx="1500198" cy="1189982"/>
              <a:chOff x="3500430" y="2857496"/>
              <a:chExt cx="2000264" cy="1586642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0430" y="2857496"/>
                <a:ext cx="2000264" cy="158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1" name="Skupina 84"/>
              <p:cNvGrpSpPr/>
              <p:nvPr/>
            </p:nvGrpSpPr>
            <p:grpSpPr>
              <a:xfrm>
                <a:off x="3620821" y="2985381"/>
                <a:ext cx="1760400" cy="990000"/>
                <a:chOff x="6189148" y="2083894"/>
                <a:chExt cx="1664292" cy="947661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89148" y="2083894"/>
                  <a:ext cx="1664292" cy="947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3" name="Volný tvar 22"/>
                <p:cNvSpPr/>
                <p:nvPr/>
              </p:nvSpPr>
              <p:spPr>
                <a:xfrm flipV="1">
                  <a:off x="6202423" y="2090530"/>
                  <a:ext cx="323329" cy="940769"/>
                </a:xfrm>
                <a:custGeom>
                  <a:avLst/>
                  <a:gdLst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642942 w 642942"/>
                    <a:gd name="connsiteY2" fmla="*/ 1000132 h 1000132"/>
                    <a:gd name="connsiteX3" fmla="*/ 0 w 642942"/>
                    <a:gd name="connsiteY3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357190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285752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71438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0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65613"/>
                    <a:gd name="connsiteY0" fmla="*/ 1071570 h 1071570"/>
                    <a:gd name="connsiteX1" fmla="*/ 0 w 665613"/>
                    <a:gd name="connsiteY1" fmla="*/ 0 h 1071570"/>
                    <a:gd name="connsiteX2" fmla="*/ 285752 w 665613"/>
                    <a:gd name="connsiteY2" fmla="*/ 0 h 1071570"/>
                    <a:gd name="connsiteX3" fmla="*/ 665613 w 665613"/>
                    <a:gd name="connsiteY3" fmla="*/ 1071570 h 1071570"/>
                    <a:gd name="connsiteX4" fmla="*/ 0 w 665613"/>
                    <a:gd name="connsiteY4" fmla="*/ 1071570 h 10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613" h="1071570">
                      <a:moveTo>
                        <a:pt x="0" y="1071570"/>
                      </a:moveTo>
                      <a:lnTo>
                        <a:pt x="0" y="0"/>
                      </a:lnTo>
                      <a:lnTo>
                        <a:pt x="285752" y="0"/>
                      </a:lnTo>
                      <a:lnTo>
                        <a:pt x="665613" y="1071570"/>
                      </a:lnTo>
                      <a:lnTo>
                        <a:pt x="0" y="1071570"/>
                      </a:lnTo>
                      <a:close/>
                    </a:path>
                  </a:pathLst>
                </a:custGeom>
                <a:solidFill>
                  <a:srgbClr val="F8F8F8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</p:grpSp>
        <p:grpSp>
          <p:nvGrpSpPr>
            <p:cNvPr id="24" name="Skupina 23"/>
            <p:cNvGrpSpPr/>
            <p:nvPr/>
          </p:nvGrpSpPr>
          <p:grpSpPr>
            <a:xfrm>
              <a:off x="5572132" y="4214818"/>
              <a:ext cx="1501200" cy="1191600"/>
              <a:chOff x="6000760" y="2714620"/>
              <a:chExt cx="2000264" cy="1586642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00760" y="2714620"/>
                <a:ext cx="2000264" cy="158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6" name="Skupina 87"/>
              <p:cNvGrpSpPr/>
              <p:nvPr/>
            </p:nvGrpSpPr>
            <p:grpSpPr>
              <a:xfrm>
                <a:off x="6124663" y="2850001"/>
                <a:ext cx="1760400" cy="990000"/>
                <a:chOff x="6186141" y="3233034"/>
                <a:chExt cx="1667300" cy="947661"/>
              </a:xfrm>
            </p:grpSpPr>
            <p:pic>
              <p:nvPicPr>
                <p:cNvPr id="27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186141" y="3233034"/>
                  <a:ext cx="1667300" cy="927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Volný tvar 27"/>
                <p:cNvSpPr/>
                <p:nvPr/>
              </p:nvSpPr>
              <p:spPr>
                <a:xfrm flipV="1">
                  <a:off x="6186141" y="3239670"/>
                  <a:ext cx="356269" cy="941025"/>
                </a:xfrm>
                <a:custGeom>
                  <a:avLst/>
                  <a:gdLst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642942 w 642942"/>
                    <a:gd name="connsiteY2" fmla="*/ 1000132 h 1000132"/>
                    <a:gd name="connsiteX3" fmla="*/ 0 w 642942"/>
                    <a:gd name="connsiteY3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357190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285752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71438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0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65613"/>
                    <a:gd name="connsiteY0" fmla="*/ 1071570 h 1071570"/>
                    <a:gd name="connsiteX1" fmla="*/ 0 w 665613"/>
                    <a:gd name="connsiteY1" fmla="*/ 0 h 1071570"/>
                    <a:gd name="connsiteX2" fmla="*/ 285752 w 665613"/>
                    <a:gd name="connsiteY2" fmla="*/ 0 h 1071570"/>
                    <a:gd name="connsiteX3" fmla="*/ 665613 w 665613"/>
                    <a:gd name="connsiteY3" fmla="*/ 1071570 h 1071570"/>
                    <a:gd name="connsiteX4" fmla="*/ 0 w 665613"/>
                    <a:gd name="connsiteY4" fmla="*/ 1071570 h 10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613" h="1071570">
                      <a:moveTo>
                        <a:pt x="0" y="1071570"/>
                      </a:moveTo>
                      <a:lnTo>
                        <a:pt x="0" y="0"/>
                      </a:lnTo>
                      <a:lnTo>
                        <a:pt x="285752" y="0"/>
                      </a:lnTo>
                      <a:lnTo>
                        <a:pt x="665613" y="1071570"/>
                      </a:lnTo>
                      <a:lnTo>
                        <a:pt x="0" y="1071570"/>
                      </a:lnTo>
                      <a:close/>
                    </a:path>
                  </a:pathLst>
                </a:custGeom>
                <a:solidFill>
                  <a:srgbClr val="F8F8F8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</p:grpSp>
        <p:grpSp>
          <p:nvGrpSpPr>
            <p:cNvPr id="29" name="Skupina 28"/>
            <p:cNvGrpSpPr/>
            <p:nvPr/>
          </p:nvGrpSpPr>
          <p:grpSpPr>
            <a:xfrm>
              <a:off x="2714612" y="4000504"/>
              <a:ext cx="1500198" cy="1189982"/>
              <a:chOff x="1071538" y="1142984"/>
              <a:chExt cx="2000264" cy="1586642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538" y="1142984"/>
                <a:ext cx="2000264" cy="1586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1" name="Skupina 95"/>
              <p:cNvGrpSpPr/>
              <p:nvPr/>
            </p:nvGrpSpPr>
            <p:grpSpPr>
              <a:xfrm>
                <a:off x="1184435" y="1270870"/>
                <a:ext cx="1760399" cy="990000"/>
                <a:chOff x="4300463" y="3233034"/>
                <a:chExt cx="1670927" cy="941025"/>
              </a:xfrm>
            </p:grpSpPr>
            <p:pic>
              <p:nvPicPr>
                <p:cNvPr id="32" name="Picture 7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04382" y="3239669"/>
                  <a:ext cx="1667008" cy="921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3" name="Volný tvar 32"/>
                <p:cNvSpPr/>
                <p:nvPr/>
              </p:nvSpPr>
              <p:spPr>
                <a:xfrm flipV="1">
                  <a:off x="4300463" y="3233034"/>
                  <a:ext cx="324618" cy="941025"/>
                </a:xfrm>
                <a:custGeom>
                  <a:avLst/>
                  <a:gdLst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642942 w 642942"/>
                    <a:gd name="connsiteY2" fmla="*/ 1000132 h 1000132"/>
                    <a:gd name="connsiteX3" fmla="*/ 0 w 642942"/>
                    <a:gd name="connsiteY3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357190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00132 h 1000132"/>
                    <a:gd name="connsiteX1" fmla="*/ 0 w 642942"/>
                    <a:gd name="connsiteY1" fmla="*/ 0 h 1000132"/>
                    <a:gd name="connsiteX2" fmla="*/ 285752 w 642942"/>
                    <a:gd name="connsiteY2" fmla="*/ 0 h 1000132"/>
                    <a:gd name="connsiteX3" fmla="*/ 642942 w 642942"/>
                    <a:gd name="connsiteY3" fmla="*/ 1000132 h 1000132"/>
                    <a:gd name="connsiteX4" fmla="*/ 0 w 642942"/>
                    <a:gd name="connsiteY4" fmla="*/ 1000132 h 1000132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71438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42942"/>
                    <a:gd name="connsiteY0" fmla="*/ 1071570 h 1071570"/>
                    <a:gd name="connsiteX1" fmla="*/ 0 w 642942"/>
                    <a:gd name="connsiteY1" fmla="*/ 0 h 1071570"/>
                    <a:gd name="connsiteX2" fmla="*/ 285752 w 642942"/>
                    <a:gd name="connsiteY2" fmla="*/ 0 h 1071570"/>
                    <a:gd name="connsiteX3" fmla="*/ 642942 w 642942"/>
                    <a:gd name="connsiteY3" fmla="*/ 1071570 h 1071570"/>
                    <a:gd name="connsiteX4" fmla="*/ 0 w 642942"/>
                    <a:gd name="connsiteY4" fmla="*/ 1071570 h 1071570"/>
                    <a:gd name="connsiteX0" fmla="*/ 0 w 665613"/>
                    <a:gd name="connsiteY0" fmla="*/ 1071570 h 1071570"/>
                    <a:gd name="connsiteX1" fmla="*/ 0 w 665613"/>
                    <a:gd name="connsiteY1" fmla="*/ 0 h 1071570"/>
                    <a:gd name="connsiteX2" fmla="*/ 285752 w 665613"/>
                    <a:gd name="connsiteY2" fmla="*/ 0 h 1071570"/>
                    <a:gd name="connsiteX3" fmla="*/ 665613 w 665613"/>
                    <a:gd name="connsiteY3" fmla="*/ 1071570 h 1071570"/>
                    <a:gd name="connsiteX4" fmla="*/ 0 w 665613"/>
                    <a:gd name="connsiteY4" fmla="*/ 1071570 h 10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5613" h="1071570">
                      <a:moveTo>
                        <a:pt x="0" y="1071570"/>
                      </a:moveTo>
                      <a:lnTo>
                        <a:pt x="0" y="0"/>
                      </a:lnTo>
                      <a:lnTo>
                        <a:pt x="285752" y="0"/>
                      </a:lnTo>
                      <a:lnTo>
                        <a:pt x="665613" y="1071570"/>
                      </a:lnTo>
                      <a:lnTo>
                        <a:pt x="0" y="1071570"/>
                      </a:lnTo>
                      <a:close/>
                    </a:path>
                  </a:pathLst>
                </a:custGeom>
                <a:solidFill>
                  <a:srgbClr val="F8F8F8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/>
                </a:p>
              </p:txBody>
            </p:sp>
          </p:grpSp>
        </p:grp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5365325"/>
              <a:ext cx="1643074" cy="63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Skupina 34"/>
          <p:cNvGrpSpPr/>
          <p:nvPr/>
        </p:nvGrpSpPr>
        <p:grpSpPr>
          <a:xfrm>
            <a:off x="6286512" y="2143116"/>
            <a:ext cx="2357454" cy="1946875"/>
            <a:chOff x="6286512" y="2143116"/>
            <a:chExt cx="2357454" cy="1946875"/>
          </a:xfrm>
        </p:grpSpPr>
        <p:pic>
          <p:nvPicPr>
            <p:cNvPr id="11" name="Obrázek 10" descr="AlfaBoxPlus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6512" y="2214554"/>
              <a:ext cx="2286016" cy="1875437"/>
            </a:xfrm>
            <a:prstGeom prst="roundRect">
              <a:avLst/>
            </a:prstGeom>
            <a:effectLst/>
          </p:spPr>
        </p:pic>
        <p:sp>
          <p:nvSpPr>
            <p:cNvPr id="57" name="Plus 56"/>
            <p:cNvSpPr/>
            <p:nvPr/>
          </p:nvSpPr>
          <p:spPr>
            <a:xfrm>
              <a:off x="7643834" y="2143116"/>
              <a:ext cx="1000132" cy="1058963"/>
            </a:xfrm>
            <a:prstGeom prst="mathPl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86190"/>
            <a:ext cx="785818" cy="4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857760"/>
            <a:ext cx="1428760" cy="8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přehrát AlfaBox…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BoxLoad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FW a SW</a:t>
            </a:r>
          </a:p>
          <a:p>
            <a:endParaRPr lang="cs-CZ" dirty="0" smtClean="0"/>
          </a:p>
          <a:p>
            <a:r>
              <a:rPr lang="cs-CZ" dirty="0" smtClean="0"/>
              <a:t>Servis AlfaBox</a:t>
            </a:r>
            <a:br>
              <a:rPr lang="cs-CZ" dirty="0" smtClean="0"/>
            </a:br>
            <a:r>
              <a:rPr lang="cs-CZ" dirty="0" smtClean="0"/>
              <a:t>projekt</a:t>
            </a:r>
          </a:p>
          <a:p>
            <a:endParaRPr lang="cs-CZ" dirty="0" smtClean="0"/>
          </a:p>
          <a:p>
            <a:r>
              <a:rPr lang="cs-CZ" dirty="0" smtClean="0"/>
              <a:t>AlfaBox+</a:t>
            </a:r>
            <a:br>
              <a:rPr lang="cs-CZ" dirty="0" smtClean="0"/>
            </a:br>
            <a:r>
              <a:rPr lang="cs-CZ" dirty="0" smtClean="0"/>
              <a:t>USB </a:t>
            </a:r>
            <a:r>
              <a:rPr lang="cs-CZ" dirty="0" err="1" smtClean="0"/>
              <a:t>Flash</a:t>
            </a:r>
            <a:r>
              <a:rPr lang="cs-CZ" dirty="0" smtClean="0"/>
              <a:t> Disk</a:t>
            </a:r>
            <a:br>
              <a:rPr lang="cs-CZ" dirty="0" smtClean="0"/>
            </a:br>
            <a:r>
              <a:rPr lang="cs-CZ" dirty="0" smtClean="0"/>
              <a:t>SW, FW, projekt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BoxLoad</a:t>
            </a:r>
            <a:r>
              <a:rPr lang="cs-CZ" dirty="0" smtClean="0"/>
              <a:t> – součást monitorovacího systému</a:t>
            </a:r>
          </a:p>
          <a:p>
            <a:pPr lvl="1"/>
            <a:r>
              <a:rPr lang="cs-CZ" dirty="0" smtClean="0"/>
              <a:t>Umožní přehrát FW i SW a to i vzdáleně</a:t>
            </a:r>
          </a:p>
          <a:p>
            <a:pPr lvl="1"/>
            <a:r>
              <a:rPr lang="cs-CZ" dirty="0" smtClean="0"/>
              <a:t>Bývá pomalé, podle rychlosti připojení</a:t>
            </a:r>
          </a:p>
          <a:p>
            <a:pPr lvl="1"/>
            <a:r>
              <a:rPr lang="cs-CZ" dirty="0" smtClean="0"/>
              <a:t>AlfaBox 3.0 i AlfaBox+ shodně</a:t>
            </a:r>
          </a:p>
          <a:p>
            <a:r>
              <a:rPr lang="cs-CZ" dirty="0" smtClean="0"/>
              <a:t>Servis AlfaBox v projektu </a:t>
            </a:r>
            <a:r>
              <a:rPr lang="cs-CZ" dirty="0" err="1" smtClean="0"/>
              <a:t>designeru</a:t>
            </a:r>
            <a:endParaRPr lang="cs-CZ" dirty="0" smtClean="0"/>
          </a:p>
          <a:p>
            <a:pPr lvl="1"/>
            <a:r>
              <a:rPr lang="cs-CZ" dirty="0" smtClean="0"/>
              <a:t>Umožní přes COM1 </a:t>
            </a:r>
            <a:r>
              <a:rPr lang="cs-CZ" dirty="0" err="1" smtClean="0"/>
              <a:t>AlfaBoxu</a:t>
            </a:r>
            <a:r>
              <a:rPr lang="cs-CZ" dirty="0" smtClean="0"/>
              <a:t> v servisním režimu nahrát projekt</a:t>
            </a:r>
          </a:p>
          <a:p>
            <a:pPr lvl="1"/>
            <a:r>
              <a:rPr lang="cs-CZ" dirty="0" smtClean="0"/>
              <a:t>AlfaBox 3.0 i AlfaBox+ shodně</a:t>
            </a:r>
          </a:p>
          <a:p>
            <a:r>
              <a:rPr lang="cs-CZ" dirty="0" smtClean="0"/>
              <a:t>Servisní USB </a:t>
            </a:r>
            <a:r>
              <a:rPr lang="cs-CZ" dirty="0" err="1" smtClean="0"/>
              <a:t>Flash</a:t>
            </a:r>
            <a:r>
              <a:rPr lang="cs-CZ" dirty="0" smtClean="0"/>
              <a:t> Disk</a:t>
            </a:r>
          </a:p>
          <a:p>
            <a:pPr lvl="1"/>
            <a:r>
              <a:rPr lang="cs-CZ" dirty="0" smtClean="0"/>
              <a:t>Rychlé nahrání FW, SW, v budoucnu i projektu</a:t>
            </a:r>
          </a:p>
          <a:p>
            <a:pPr lvl="1"/>
            <a:r>
              <a:rPr lang="cs-CZ" dirty="0" smtClean="0"/>
              <a:t>Jen AlfaBox+</a:t>
            </a:r>
          </a:p>
          <a:p>
            <a:r>
              <a:rPr lang="cs-CZ" dirty="0" smtClean="0"/>
              <a:t>Společný SW a FW pro AlfaBox 3.0 i AlfaBox +</a:t>
            </a:r>
          </a:p>
          <a:p>
            <a:pPr lvl="1"/>
            <a:r>
              <a:rPr lang="cs-CZ" dirty="0" smtClean="0"/>
              <a:t>Distribuuje se v jednom balíku se shodnou verzí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AlfaBox </a:t>
            </a:r>
            <a:r>
              <a:rPr lang="cs-CZ" sz="3600" dirty="0" err="1" smtClean="0"/>
              <a:t>Loader</a:t>
            </a:r>
            <a:r>
              <a:rPr lang="cs-CZ" sz="3600" dirty="0" smtClean="0"/>
              <a:t> přímo za běhu projektu</a:t>
            </a:r>
            <a:endParaRPr lang="cs-CZ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Projekt může být spuštěn (nemusí, spustí se potřebné)</a:t>
            </a:r>
          </a:p>
          <a:p>
            <a:r>
              <a:rPr lang="cs-CZ" dirty="0" smtClean="0"/>
              <a:t>Na požadovaném </a:t>
            </a:r>
            <a:r>
              <a:rPr lang="cs-CZ" dirty="0" err="1" smtClean="0"/>
              <a:t>AlfaBoxu</a:t>
            </a:r>
            <a:r>
              <a:rPr lang="cs-CZ" dirty="0" smtClean="0"/>
              <a:t> pravým tlačítkem volba</a:t>
            </a:r>
          </a:p>
          <a:p>
            <a:pPr lvl="1"/>
            <a:r>
              <a:rPr lang="cs-CZ" dirty="0" smtClean="0"/>
              <a:t>AlfaBox </a:t>
            </a:r>
            <a:r>
              <a:rPr lang="cs-CZ" dirty="0" err="1" smtClean="0"/>
              <a:t>Loader</a:t>
            </a:r>
            <a:endParaRPr lang="cs-CZ" dirty="0" smtClean="0"/>
          </a:p>
          <a:p>
            <a:r>
              <a:rPr lang="cs-CZ" dirty="0" smtClean="0"/>
              <a:t>Spustí se </a:t>
            </a:r>
            <a:r>
              <a:rPr lang="cs-CZ" dirty="0" err="1" smtClean="0"/>
              <a:t>BoxLoad</a:t>
            </a:r>
            <a:r>
              <a:rPr lang="cs-CZ" dirty="0" smtClean="0"/>
              <a:t> a připojí se přes spuštěnou cestu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88" y="1838059"/>
            <a:ext cx="3362325" cy="40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8148" y="5214950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Vytvoření aktualizačního USB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Disku pro AlfaBox +</a:t>
            </a:r>
            <a:endParaRPr lang="cs-CZ" sz="28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USB </a:t>
            </a:r>
            <a:r>
              <a:rPr lang="cs-CZ" dirty="0" err="1" smtClean="0"/>
              <a:t>Flash</a:t>
            </a:r>
            <a:r>
              <a:rPr lang="cs-CZ" dirty="0" smtClean="0"/>
              <a:t> Disk</a:t>
            </a:r>
          </a:p>
          <a:p>
            <a:r>
              <a:rPr lang="cs-CZ" dirty="0" smtClean="0"/>
              <a:t>50MB místa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Rychlý update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Společně </a:t>
            </a:r>
            <a:br>
              <a:rPr lang="cs-CZ" dirty="0" smtClean="0"/>
            </a:br>
            <a:r>
              <a:rPr lang="cs-CZ" dirty="0" smtClean="0"/>
              <a:t>SW, FW</a:t>
            </a:r>
            <a:br>
              <a:rPr lang="cs-CZ" dirty="0" smtClean="0"/>
            </a:br>
            <a:r>
              <a:rPr lang="cs-CZ" dirty="0" smtClean="0"/>
              <a:t>AlfaBox 3.0</a:t>
            </a:r>
            <a:br>
              <a:rPr lang="cs-CZ" dirty="0" smtClean="0"/>
            </a:br>
            <a:r>
              <a:rPr lang="cs-CZ" dirty="0" smtClean="0"/>
              <a:t>AlfaBox +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Do PC vložíme libovolný USB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</a:t>
            </a:r>
          </a:p>
          <a:p>
            <a:pPr lvl="1"/>
            <a:r>
              <a:rPr lang="cs-CZ" sz="2500" dirty="0" smtClean="0"/>
              <a:t>Je potřeba asi 50 MB volného místa</a:t>
            </a:r>
          </a:p>
          <a:p>
            <a:r>
              <a:rPr lang="cs-CZ" sz="2800" dirty="0" smtClean="0"/>
              <a:t>Spustíme RUN.BAT ze zaslaného balíku</a:t>
            </a:r>
          </a:p>
          <a:p>
            <a:r>
              <a:rPr lang="cs-CZ" sz="2800" dirty="0" smtClean="0"/>
              <a:t>Zvolíme 2. Aktualizace USB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Disku</a:t>
            </a:r>
          </a:p>
          <a:p>
            <a:pPr lvl="1"/>
            <a:r>
              <a:rPr lang="cs-CZ" sz="2500" dirty="0" smtClean="0"/>
              <a:t>Zadáme písmeno zvoleného </a:t>
            </a:r>
            <a:r>
              <a:rPr lang="cs-CZ" sz="2500" dirty="0" err="1" smtClean="0"/>
              <a:t>Flash</a:t>
            </a:r>
            <a:r>
              <a:rPr lang="cs-CZ" sz="2500" dirty="0" smtClean="0"/>
              <a:t> Disku</a:t>
            </a:r>
          </a:p>
          <a:p>
            <a:pPr lvl="1"/>
            <a:r>
              <a:rPr lang="cs-CZ" sz="2500" dirty="0" smtClean="0"/>
              <a:t>Vytvoří se adresář AlfaBox (aktualizuje)</a:t>
            </a:r>
          </a:p>
          <a:p>
            <a:pPr lvl="1"/>
            <a:r>
              <a:rPr lang="cs-CZ" sz="2500" dirty="0" smtClean="0"/>
              <a:t>Na ostatní obsah nemá vliv</a:t>
            </a:r>
          </a:p>
          <a:p>
            <a:r>
              <a:rPr lang="cs-CZ" sz="2800" dirty="0" smtClean="0"/>
              <a:t>V adresáři AlfaBox na USB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Disku je FW a SW pro AlfaBox 3.0 i AlfaBox+</a:t>
            </a:r>
          </a:p>
          <a:p>
            <a:endParaRPr lang="cs-CZ" sz="2800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Přehrání FW a SW AlfaBox+ za běhu</a:t>
            </a:r>
            <a:endParaRPr lang="cs-CZ" sz="32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USB </a:t>
            </a:r>
            <a:r>
              <a:rPr lang="cs-CZ" dirty="0" err="1" smtClean="0"/>
              <a:t>Flash</a:t>
            </a:r>
            <a:r>
              <a:rPr lang="cs-CZ" dirty="0" smtClean="0"/>
              <a:t> Disk</a:t>
            </a:r>
          </a:p>
          <a:p>
            <a:endParaRPr lang="cs-CZ" dirty="0" smtClean="0"/>
          </a:p>
          <a:p>
            <a:r>
              <a:rPr lang="cs-CZ" dirty="0" smtClean="0"/>
              <a:t>Vložíme za běhu</a:t>
            </a:r>
          </a:p>
          <a:p>
            <a:endParaRPr lang="cs-CZ" dirty="0" smtClean="0"/>
          </a:p>
          <a:p>
            <a:r>
              <a:rPr lang="cs-CZ" dirty="0" smtClean="0"/>
              <a:t>Postupujeme dle displeje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Za běhu AlfaBox+ v kterémkoliv režimu vložíme USB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</a:t>
            </a:r>
          </a:p>
          <a:p>
            <a:pPr lvl="1"/>
            <a:r>
              <a:rPr lang="cs-CZ" sz="2500" dirty="0" smtClean="0"/>
              <a:t>Dále pokračujeme dle nabídky na displeji</a:t>
            </a:r>
          </a:p>
          <a:p>
            <a:pPr lvl="1"/>
            <a:r>
              <a:rPr lang="cs-CZ" sz="2500" dirty="0" smtClean="0"/>
              <a:t>Např. volba „1. Přehrát FW, projekt ponechat“</a:t>
            </a:r>
          </a:p>
          <a:p>
            <a:pPr lvl="1"/>
            <a:r>
              <a:rPr lang="cs-CZ" sz="2500" dirty="0" smtClean="0"/>
              <a:t>vybrat - OK, potvrdit - OK, počkat na dokončení, vyjmout USB a restartovat</a:t>
            </a:r>
          </a:p>
          <a:p>
            <a:pPr lvl="1"/>
            <a:r>
              <a:rPr lang="cs-CZ" sz="2500" dirty="0" smtClean="0"/>
              <a:t>Různé nabídky, můžeme vybrat i tovární nastavení, smaže projekt a trendy</a:t>
            </a:r>
          </a:p>
          <a:p>
            <a:r>
              <a:rPr lang="cs-CZ" sz="2800" dirty="0" smtClean="0"/>
              <a:t>V budoucnu umožní nahrání projektu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Stavové ikony v projektu – </a:t>
            </a:r>
            <a:r>
              <a:rPr lang="cs-CZ" dirty="0" err="1" smtClean="0"/>
              <a:t>designer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Lze zastavovat a spouštět části projektu</a:t>
            </a:r>
          </a:p>
          <a:p>
            <a:r>
              <a:rPr lang="cs-CZ" dirty="0" smtClean="0"/>
              <a:t>Nově lze zakázat běh modulů a komunikačních cest</a:t>
            </a:r>
          </a:p>
          <a:p>
            <a:r>
              <a:rPr lang="cs-CZ" dirty="0" smtClean="0"/>
              <a:t>Běžící cesty a moduly </a:t>
            </a:r>
            <a:r>
              <a:rPr lang="cs-CZ" dirty="0" smtClean="0">
                <a:solidFill>
                  <a:srgbClr val="00B050"/>
                </a:solidFill>
              </a:rPr>
              <a:t>zelené šipky</a:t>
            </a:r>
          </a:p>
          <a:p>
            <a:r>
              <a:rPr lang="cs-CZ" dirty="0" smtClean="0"/>
              <a:t>Zakázané moduly </a:t>
            </a:r>
            <a:r>
              <a:rPr lang="cs-CZ" dirty="0" smtClean="0">
                <a:solidFill>
                  <a:srgbClr val="FF0000"/>
                </a:solidFill>
              </a:rPr>
              <a:t>červený křížek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631" y="1589088"/>
            <a:ext cx="3361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Dynamické IP adresy, překlad adres</a:t>
            </a:r>
          </a:p>
          <a:p>
            <a:r>
              <a:rPr lang="cs-CZ" dirty="0" smtClean="0"/>
              <a:t>Firewall, Internet</a:t>
            </a: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AlfaBox+: Připojení přes Internet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idx="1"/>
          </p:nvPr>
        </p:nvSpPr>
        <p:spPr/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67" name="Picture 3" descr="E:\AlfaView\Topologie\LCD ProCo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428736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8" name="Skupina 62"/>
          <p:cNvGrpSpPr/>
          <p:nvPr/>
        </p:nvGrpSpPr>
        <p:grpSpPr>
          <a:xfrm>
            <a:off x="7286644" y="3286124"/>
            <a:ext cx="1058340" cy="879281"/>
            <a:chOff x="6215074" y="5072074"/>
            <a:chExt cx="1058340" cy="879281"/>
          </a:xfrm>
        </p:grpSpPr>
        <p:pic>
          <p:nvPicPr>
            <p:cNvPr id="69" name="Obrázek 68" descr="AlfaBoxPlusSm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0" name="TextovéPole 69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Mrak 70"/>
          <p:cNvSpPr/>
          <p:nvPr/>
        </p:nvSpPr>
        <p:spPr>
          <a:xfrm>
            <a:off x="4929190" y="1928802"/>
            <a:ext cx="2376264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Internet</a:t>
            </a:r>
            <a:endParaRPr lang="cs-CZ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14678" y="1571612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ovéPole 72"/>
          <p:cNvSpPr txBox="1"/>
          <p:nvPr/>
        </p:nvSpPr>
        <p:spPr>
          <a:xfrm>
            <a:off x="4000496" y="714356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6429388" y="2141703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500562" y="2141703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2571736" y="285728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5929322" y="571480"/>
            <a:ext cx="171451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AlfaBox+ v Internetu (i mobilním)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LAN, Internet - od DHCP serveru</a:t>
            </a:r>
          </a:p>
          <a:p>
            <a:r>
              <a:rPr lang="cs-CZ" sz="2000" dirty="0" smtClean="0"/>
              <a:t>GPRS - od GSM operátora</a:t>
            </a:r>
          </a:p>
          <a:p>
            <a:r>
              <a:rPr lang="cs-CZ" sz="2000" dirty="0" smtClean="0"/>
              <a:t>Hlídání konektivity</a:t>
            </a:r>
          </a:p>
          <a:p>
            <a:pPr lvl="1"/>
            <a:r>
              <a:rPr lang="cs-CZ" sz="1700" dirty="0" smtClean="0"/>
              <a:t>Ethernet – PING, restart AlfaBox+</a:t>
            </a:r>
          </a:p>
          <a:p>
            <a:pPr lvl="1"/>
            <a:r>
              <a:rPr lang="cs-CZ" sz="1700" dirty="0" smtClean="0"/>
              <a:t>GPRS – PING, restart modemu </a:t>
            </a:r>
          </a:p>
          <a:p>
            <a:r>
              <a:rPr lang="cs-CZ" sz="2000" dirty="0" smtClean="0"/>
              <a:t>Dispečink </a:t>
            </a:r>
            <a:r>
              <a:rPr lang="cs-CZ" sz="2000" b="1" dirty="0" smtClean="0"/>
              <a:t>nemůže dopředu znát</a:t>
            </a:r>
            <a:r>
              <a:rPr lang="cs-CZ" sz="2000" dirty="0" smtClean="0"/>
              <a:t> adresu AlfaBox+</a:t>
            </a:r>
            <a:endParaRPr lang="cs-CZ" sz="2000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AlfaBox+ </a:t>
            </a:r>
            <a:r>
              <a:rPr lang="cs-CZ" sz="2000" b="1" dirty="0" smtClean="0"/>
              <a:t>periodicky hlásí </a:t>
            </a:r>
            <a:r>
              <a:rPr lang="cs-CZ" sz="2000" dirty="0" smtClean="0"/>
              <a:t>svou aktuální adresu dispečinku</a:t>
            </a:r>
          </a:p>
          <a:p>
            <a:r>
              <a:rPr lang="cs-CZ" sz="2000" dirty="0" smtClean="0"/>
              <a:t>Dispečink musí mít veřejnou </a:t>
            </a:r>
            <a:r>
              <a:rPr lang="cs-CZ" sz="2000" b="1" dirty="0" smtClean="0"/>
              <a:t>pevnou IP adresu </a:t>
            </a:r>
            <a:r>
              <a:rPr lang="cs-CZ" sz="2000" dirty="0" smtClean="0"/>
              <a:t>v Internetu (nebo port </a:t>
            </a:r>
            <a:r>
              <a:rPr lang="cs-CZ" sz="2000" dirty="0" err="1" smtClean="0"/>
              <a:t>mapping</a:t>
            </a:r>
            <a:r>
              <a:rPr lang="cs-CZ" sz="2000" dirty="0" smtClean="0"/>
              <a:t> z </a:t>
            </a:r>
            <a:r>
              <a:rPr lang="cs-CZ" sz="2000" dirty="0" err="1" smtClean="0"/>
              <a:t>routeru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Prostupné i přes stavové </a:t>
            </a:r>
            <a:r>
              <a:rPr lang="cs-CZ" sz="2000" b="1" dirty="0" smtClean="0"/>
              <a:t>firewally a překlad adres</a:t>
            </a:r>
            <a:endParaRPr lang="cs-CZ" sz="2000" b="1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Dynamická IP adresa, překlad</a:t>
            </a: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Registrace na dispečinku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  Konfigurace registrace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4929198"/>
            <a:ext cx="8247860" cy="1428760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V AlfaBoxu se zapne dynamická registrace s periodou,  zadá IP adresa dispečinku, případně registrační jméno</a:t>
            </a:r>
          </a:p>
          <a:p>
            <a:r>
              <a:rPr lang="cs-CZ" dirty="0" smtClean="0"/>
              <a:t>Dispečink má místo IP adresy jako parametr spojení na AlfaBox+ dynamickou </a:t>
            </a:r>
            <a:r>
              <a:rPr lang="en-CA" dirty="0" err="1" smtClean="0"/>
              <a:t>adresu:port</a:t>
            </a:r>
            <a:r>
              <a:rPr lang="en-CA" dirty="0" smtClean="0"/>
              <a:t> z </a:t>
            </a:r>
            <a:r>
              <a:rPr lang="cs-CZ" dirty="0" smtClean="0"/>
              <a:t>interní </a:t>
            </a:r>
            <a:r>
              <a:rPr lang="en-CA" dirty="0" err="1" smtClean="0"/>
              <a:t>tabulky</a:t>
            </a:r>
            <a:r>
              <a:rPr lang="cs-CZ" dirty="0" smtClean="0"/>
              <a:t> „</a:t>
            </a:r>
            <a:r>
              <a:rPr lang="en-CA" dirty="0" smtClean="0"/>
              <a:t>/DYNAMIC:AUTO”</a:t>
            </a:r>
            <a:endParaRPr lang="cs-CZ" dirty="0" smtClean="0"/>
          </a:p>
          <a:p>
            <a:r>
              <a:rPr lang="en-CA" dirty="0" smtClean="0"/>
              <a:t>AlfaBox+ se </a:t>
            </a:r>
            <a:r>
              <a:rPr lang="cs-CZ" dirty="0" smtClean="0"/>
              <a:t>přihlásí do dynamické registrační tabulky jmen a IP adres </a:t>
            </a:r>
            <a:r>
              <a:rPr lang="cs-CZ" dirty="0" err="1" smtClean="0"/>
              <a:t>AlfaBoxů</a:t>
            </a:r>
            <a:r>
              <a:rPr lang="cs-CZ" dirty="0" smtClean="0"/>
              <a:t>+ v dispečinku</a:t>
            </a:r>
          </a:p>
          <a:p>
            <a:r>
              <a:rPr lang="cs-CZ" dirty="0" smtClean="0"/>
              <a:t>Spojení z dispečinku se provádí na jméno </a:t>
            </a:r>
            <a:r>
              <a:rPr lang="cs-CZ" dirty="0" err="1" smtClean="0"/>
              <a:t>AlfaBoxu</a:t>
            </a:r>
            <a:r>
              <a:rPr lang="cs-CZ" dirty="0" smtClean="0"/>
              <a:t>+, IP adresa se získá z dynamické registrační tabulky</a:t>
            </a:r>
          </a:p>
          <a:p>
            <a:r>
              <a:rPr lang="cs-CZ" dirty="0" smtClean="0"/>
              <a:t>Přidělenou adresu lze nalistovat na displeji AlfaBoxu a je uložena v systémovém zápisníku monitorování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476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83"/>
          <p:cNvGrpSpPr/>
          <p:nvPr/>
        </p:nvGrpSpPr>
        <p:grpSpPr>
          <a:xfrm>
            <a:off x="7330084" y="389479"/>
            <a:ext cx="1058340" cy="879281"/>
            <a:chOff x="5072066" y="4857760"/>
            <a:chExt cx="1058340" cy="879281"/>
          </a:xfrm>
        </p:grpSpPr>
        <p:pic>
          <p:nvPicPr>
            <p:cNvPr id="13" name="Obrázek 12" descr="AlfaBoxPlusSm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4857760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ovéPole 13"/>
            <p:cNvSpPr txBox="1"/>
            <p:nvPr/>
          </p:nvSpPr>
          <p:spPr>
            <a:xfrm>
              <a:off x="5143504" y="5429264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07821"/>
            <a:ext cx="2160240" cy="31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Volný tvar 17"/>
          <p:cNvSpPr/>
          <p:nvPr/>
        </p:nvSpPr>
        <p:spPr>
          <a:xfrm>
            <a:off x="2699792" y="1628800"/>
            <a:ext cx="3456384" cy="2808312"/>
          </a:xfrm>
          <a:custGeom>
            <a:avLst/>
            <a:gdLst>
              <a:gd name="connsiteX0" fmla="*/ 3486150 w 3486150"/>
              <a:gd name="connsiteY0" fmla="*/ 2947307 h 2947307"/>
              <a:gd name="connsiteX1" fmla="*/ 2563586 w 3486150"/>
              <a:gd name="connsiteY1" fmla="*/ 1281793 h 2947307"/>
              <a:gd name="connsiteX2" fmla="*/ 0 w 3486150"/>
              <a:gd name="connsiteY2" fmla="*/ 0 h 2947307"/>
              <a:gd name="connsiteX0" fmla="*/ 3486150 w 3486150"/>
              <a:gd name="connsiteY0" fmla="*/ 2947307 h 2947307"/>
              <a:gd name="connsiteX1" fmla="*/ 2222968 w 3486150"/>
              <a:gd name="connsiteY1" fmla="*/ 944623 h 2947307"/>
              <a:gd name="connsiteX2" fmla="*/ 0 w 3486150"/>
              <a:gd name="connsiteY2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  <a:gd name="connsiteX0" fmla="*/ 3486150 w 3486150"/>
              <a:gd name="connsiteY0" fmla="*/ 2947307 h 2947307"/>
              <a:gd name="connsiteX1" fmla="*/ 0 w 3486150"/>
              <a:gd name="connsiteY1" fmla="*/ 0 h 29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150" h="2947307">
                <a:moveTo>
                  <a:pt x="3486150" y="2947307"/>
                </a:moveTo>
                <a:cubicBezTo>
                  <a:pt x="1825627" y="2298834"/>
                  <a:pt x="2666192" y="238918"/>
                  <a:pt x="0" y="0"/>
                </a:cubicBezTo>
              </a:path>
            </a:pathLst>
          </a:cu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2843808" y="2060848"/>
            <a:ext cx="1428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 smtClean="0">
                <a:solidFill>
                  <a:schemeClr val="accent1"/>
                </a:solidFill>
              </a:rPr>
              <a:t>Registrace</a:t>
            </a:r>
            <a:br>
              <a:rPr lang="cs-CZ" sz="1600" dirty="0" smtClean="0">
                <a:solidFill>
                  <a:schemeClr val="accent1"/>
                </a:solidFill>
              </a:rPr>
            </a:br>
            <a:r>
              <a:rPr lang="cs-CZ" sz="1600" dirty="0" smtClean="0">
                <a:solidFill>
                  <a:schemeClr val="accent1"/>
                </a:solidFill>
              </a:rPr>
              <a:t>na dispečinku jméno „</a:t>
            </a:r>
            <a:r>
              <a:rPr lang="en-US" sz="1600" dirty="0" smtClean="0">
                <a:solidFill>
                  <a:schemeClr val="accent1"/>
                </a:solidFill>
              </a:rPr>
              <a:t>Box”</a:t>
            </a:r>
            <a:r>
              <a:rPr lang="cs-CZ" sz="1600" dirty="0" smtClean="0">
                <a:solidFill>
                  <a:schemeClr val="accent1"/>
                </a:solidFill>
              </a:rPr>
              <a:t> IP A.B.C.D Port NN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20" name="Volný tvar 19"/>
          <p:cNvSpPr/>
          <p:nvPr/>
        </p:nvSpPr>
        <p:spPr>
          <a:xfrm>
            <a:off x="2843809" y="2348881"/>
            <a:ext cx="3263078" cy="2016224"/>
          </a:xfrm>
          <a:custGeom>
            <a:avLst/>
            <a:gdLst>
              <a:gd name="connsiteX0" fmla="*/ 0 w 3233057"/>
              <a:gd name="connsiteY0" fmla="*/ 2065564 h 2065564"/>
              <a:gd name="connsiteX1" fmla="*/ 1796142 w 3233057"/>
              <a:gd name="connsiteY1" fmla="*/ 1428750 h 2065564"/>
              <a:gd name="connsiteX2" fmla="*/ 3233057 w 3233057"/>
              <a:gd name="connsiteY2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  <a:gd name="connsiteX0" fmla="*/ 0 w 3233057"/>
              <a:gd name="connsiteY0" fmla="*/ 2065564 h 2065564"/>
              <a:gd name="connsiteX1" fmla="*/ 3233057 w 3233057"/>
              <a:gd name="connsiteY1" fmla="*/ 0 h 20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3057" h="2065564">
                <a:moveTo>
                  <a:pt x="0" y="2065564"/>
                </a:moveTo>
                <a:cubicBezTo>
                  <a:pt x="1669804" y="1707150"/>
                  <a:pt x="1961884" y="159215"/>
                  <a:pt x="3233057" y="0"/>
                </a:cubicBezTo>
              </a:path>
            </a:pathLst>
          </a:cu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42228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/>
              <a:t>Dispečink navazuje na jméno AlfaBoxu+</a:t>
            </a:r>
            <a:endParaRPr lang="cs-CZ" sz="1800" dirty="0"/>
          </a:p>
        </p:txBody>
      </p:sp>
      <p:pic>
        <p:nvPicPr>
          <p:cNvPr id="15" name="Picture 3" descr="E:\AlfaView\Topologie\LCD ProCop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9392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Elipsa 15"/>
          <p:cNvSpPr/>
          <p:nvPr/>
        </p:nvSpPr>
        <p:spPr>
          <a:xfrm>
            <a:off x="7429520" y="3929066"/>
            <a:ext cx="1357322" cy="642942"/>
          </a:xfrm>
          <a:prstGeom prst="ellipse">
            <a:avLst/>
          </a:prstGeom>
          <a:noFill/>
          <a:ln w="76200">
            <a:solidFill>
              <a:srgbClr val="FF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571604" y="4214818"/>
            <a:ext cx="1357322" cy="642942"/>
          </a:xfrm>
          <a:prstGeom prst="ellipse">
            <a:avLst/>
          </a:prstGeom>
          <a:noFill/>
          <a:ln w="76200">
            <a:solidFill>
              <a:srgbClr val="FF0000">
                <a:alpha val="50196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8" grpId="0" animBg="1"/>
      <p:bldP spid="19" grpId="0"/>
      <p:bldP spid="20" grpId="0" animBg="1"/>
      <p:bldP spid="21" grpId="0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714884"/>
            <a:ext cx="1005396" cy="1000132"/>
          </a:xfrm>
          <a:prstGeom prst="rect">
            <a:avLst/>
          </a:prstGeom>
          <a:noFill/>
        </p:spPr>
      </p:pic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357158" y="4357694"/>
            <a:ext cx="1579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 smtClean="0"/>
              <a:t>192.168.1.10</a:t>
            </a:r>
          </a:p>
          <a:p>
            <a:pPr algn="ctr"/>
            <a:r>
              <a:rPr lang="cs-CZ" sz="1200" dirty="0" smtClean="0"/>
              <a:t>Neveřejná pevná IP adresa dispečinku</a:t>
            </a:r>
            <a:endParaRPr lang="cs-CZ" sz="1200" dirty="0"/>
          </a:p>
        </p:txBody>
      </p:sp>
      <p:pic>
        <p:nvPicPr>
          <p:cNvPr id="72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620576"/>
            <a:ext cx="1387456" cy="1380192"/>
          </a:xfrm>
          <a:prstGeom prst="rect">
            <a:avLst/>
          </a:prstGeom>
          <a:noFill/>
        </p:spPr>
      </p:pic>
      <p:pic>
        <p:nvPicPr>
          <p:cNvPr id="61" name="Picture 3" descr="E:\AlfaView\Topologie\LCD ProCo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6318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Dispečink za firewallem v LAN, AlfaBox+ v Internetu</a:t>
            </a:r>
            <a:endParaRPr lang="cs-CZ" sz="2800" dirty="0"/>
          </a:p>
        </p:txBody>
      </p:sp>
      <p:grpSp>
        <p:nvGrpSpPr>
          <p:cNvPr id="2" name="Skupina 62"/>
          <p:cNvGrpSpPr/>
          <p:nvPr/>
        </p:nvGrpSpPr>
        <p:grpSpPr>
          <a:xfrm>
            <a:off x="7358082" y="3929066"/>
            <a:ext cx="1058340" cy="879281"/>
            <a:chOff x="6215074" y="5072074"/>
            <a:chExt cx="1058340" cy="879281"/>
          </a:xfrm>
        </p:grpSpPr>
        <p:pic>
          <p:nvPicPr>
            <p:cNvPr id="67" name="Obrázek 66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8" name="TextovéPole 67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Skupina 59"/>
          <p:cNvGrpSpPr/>
          <p:nvPr/>
        </p:nvGrpSpPr>
        <p:grpSpPr>
          <a:xfrm>
            <a:off x="7429520" y="5214950"/>
            <a:ext cx="865943" cy="919941"/>
            <a:chOff x="6572264" y="5192080"/>
            <a:chExt cx="865943" cy="919941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5192080"/>
              <a:ext cx="714380" cy="596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3" name="TextovéPole 82"/>
            <p:cNvSpPr txBox="1"/>
            <p:nvPr/>
          </p:nvSpPr>
          <p:spPr>
            <a:xfrm>
              <a:off x="6572264" y="5835022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/>
                <a:t>Desigo PX</a:t>
              </a:r>
              <a:endParaRPr lang="cs-CZ" sz="1200" dirty="0"/>
            </a:p>
          </p:txBody>
        </p:sp>
      </p:grpSp>
      <p:sp>
        <p:nvSpPr>
          <p:cNvPr id="84" name="Line 1048"/>
          <p:cNvSpPr>
            <a:spLocks noChangeShapeType="1"/>
          </p:cNvSpPr>
          <p:nvPr/>
        </p:nvSpPr>
        <p:spPr bwMode="auto">
          <a:xfrm flipH="1">
            <a:off x="7858148" y="4857760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8" name="Line 1038"/>
          <p:cNvSpPr>
            <a:spLocks noChangeShapeType="1"/>
          </p:cNvSpPr>
          <p:nvPr/>
        </p:nvSpPr>
        <p:spPr bwMode="auto">
          <a:xfrm>
            <a:off x="2214546" y="2620312"/>
            <a:ext cx="28575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90" name="Text Box 1042"/>
          <p:cNvSpPr txBox="1">
            <a:spLocks noChangeArrowheads="1"/>
          </p:cNvSpPr>
          <p:nvPr/>
        </p:nvSpPr>
        <p:spPr bwMode="auto">
          <a:xfrm>
            <a:off x="571472" y="1405866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/>
              <a:t>Firemní síť 192.168.1.0</a:t>
            </a:r>
          </a:p>
          <a:p>
            <a:pPr algn="ctr"/>
            <a:r>
              <a:rPr lang="cs-CZ" sz="1400" dirty="0" smtClean="0"/>
              <a:t>Maska 255.255.255.0</a:t>
            </a:r>
          </a:p>
        </p:txBody>
      </p:sp>
      <p:sp>
        <p:nvSpPr>
          <p:cNvPr id="17" name="Mrak 16"/>
          <p:cNvSpPr/>
          <p:nvPr/>
        </p:nvSpPr>
        <p:spPr>
          <a:xfrm>
            <a:off x="5000628" y="1763056"/>
            <a:ext cx="2376264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Internet</a:t>
            </a:r>
            <a:endParaRPr lang="cs-CZ" dirty="0"/>
          </a:p>
        </p:txBody>
      </p:sp>
      <p:grpSp>
        <p:nvGrpSpPr>
          <p:cNvPr id="4" name="Skupina 97"/>
          <p:cNvGrpSpPr/>
          <p:nvPr/>
        </p:nvGrpSpPr>
        <p:grpSpPr>
          <a:xfrm>
            <a:off x="2316157" y="2191684"/>
            <a:ext cx="1367106" cy="1829999"/>
            <a:chOff x="2316157" y="2071678"/>
            <a:chExt cx="1367106" cy="1829999"/>
          </a:xfrm>
        </p:grpSpPr>
        <p:pic>
          <p:nvPicPr>
            <p:cNvPr id="85" name="Picture 9" descr="http://smartwayintl.com/products/Pic/HP-PurCurve-Router-7000d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643182"/>
              <a:ext cx="1143008" cy="571504"/>
            </a:xfrm>
            <a:prstGeom prst="rect">
              <a:avLst/>
            </a:prstGeom>
            <a:noFill/>
          </p:spPr>
        </p:pic>
        <p:pic>
          <p:nvPicPr>
            <p:cNvPr id="86" name="Zástupný symbol pro obsah 53" descr="Rou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36" y="2071678"/>
              <a:ext cx="857250" cy="857250"/>
            </a:xfrm>
            <a:prstGeom prst="rect">
              <a:avLst/>
            </a:prstGeom>
          </p:spPr>
        </p:pic>
        <p:sp>
          <p:nvSpPr>
            <p:cNvPr id="87" name="TextovéPole 86"/>
            <p:cNvSpPr txBox="1"/>
            <p:nvPr/>
          </p:nvSpPr>
          <p:spPr>
            <a:xfrm>
              <a:off x="2316157" y="3009125"/>
              <a:ext cx="136710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82.209.17.82</a:t>
              </a:r>
              <a:endParaRPr lang="cs-CZ" sz="1600" dirty="0" smtClean="0"/>
            </a:p>
            <a:p>
              <a:pPr algn="ctr"/>
              <a:r>
                <a:rPr lang="cs-CZ" sz="1200" dirty="0" smtClean="0"/>
                <a:t>Pevná veřejná</a:t>
              </a:r>
              <a:br>
                <a:rPr lang="cs-CZ" sz="1200" dirty="0" smtClean="0"/>
              </a:br>
              <a:r>
                <a:rPr lang="cs-CZ" sz="1200" dirty="0" smtClean="0"/>
                <a:t>IP adresa</a:t>
              </a:r>
            </a:p>
            <a:p>
              <a:pPr algn="ctr"/>
              <a:r>
                <a:rPr lang="cs-CZ" sz="1200" dirty="0" err="1" smtClean="0"/>
                <a:t>Router</a:t>
              </a:r>
              <a:endParaRPr lang="en-US" sz="1200" dirty="0" smtClean="0"/>
            </a:p>
          </p:txBody>
        </p:sp>
      </p:grpSp>
      <p:sp>
        <p:nvSpPr>
          <p:cNvPr id="89" name="Line 1038"/>
          <p:cNvSpPr>
            <a:spLocks noChangeShapeType="1"/>
          </p:cNvSpPr>
          <p:nvPr/>
        </p:nvSpPr>
        <p:spPr bwMode="auto">
          <a:xfrm>
            <a:off x="4500562" y="2477436"/>
            <a:ext cx="3571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8992" y="2120246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ovéPole 39"/>
          <p:cNvSpPr txBox="1"/>
          <p:nvPr/>
        </p:nvSpPr>
        <p:spPr>
          <a:xfrm>
            <a:off x="3714744" y="3143248"/>
            <a:ext cx="870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Firewall</a:t>
            </a:r>
            <a:endParaRPr lang="cs-CZ" sz="1600" dirty="0"/>
          </a:p>
        </p:txBody>
      </p:sp>
      <p:sp>
        <p:nvSpPr>
          <p:cNvPr id="43" name="Volný tvar 42"/>
          <p:cNvSpPr/>
          <p:nvPr/>
        </p:nvSpPr>
        <p:spPr>
          <a:xfrm rot="3232107">
            <a:off x="2245685" y="1390984"/>
            <a:ext cx="860710" cy="2106515"/>
          </a:xfrm>
          <a:custGeom>
            <a:avLst/>
            <a:gdLst>
              <a:gd name="connsiteX0" fmla="*/ 0 w 1450181"/>
              <a:gd name="connsiteY0" fmla="*/ 0 h 2636044"/>
              <a:gd name="connsiteX1" fmla="*/ 292893 w 1450181"/>
              <a:gd name="connsiteY1" fmla="*/ 2114550 h 2636044"/>
              <a:gd name="connsiteX2" fmla="*/ 1450181 w 1450181"/>
              <a:gd name="connsiteY2" fmla="*/ 2636044 h 2636044"/>
              <a:gd name="connsiteX0" fmla="*/ 600081 w 2050262"/>
              <a:gd name="connsiteY0" fmla="*/ 0 h 2636044"/>
              <a:gd name="connsiteX1" fmla="*/ 0 w 2050262"/>
              <a:gd name="connsiteY1" fmla="*/ 592933 h 2636044"/>
              <a:gd name="connsiteX2" fmla="*/ 892974 w 2050262"/>
              <a:gd name="connsiteY2" fmla="*/ 2114550 h 2636044"/>
              <a:gd name="connsiteX3" fmla="*/ 2050262 w 2050262"/>
              <a:gd name="connsiteY3" fmla="*/ 2636044 h 2636044"/>
              <a:gd name="connsiteX0" fmla="*/ 600081 w 2050262"/>
              <a:gd name="connsiteY0" fmla="*/ 0 h 2636044"/>
              <a:gd name="connsiteX1" fmla="*/ 1500198 w 2050262"/>
              <a:gd name="connsiteY1" fmla="*/ 92867 h 2636044"/>
              <a:gd name="connsiteX2" fmla="*/ 0 w 2050262"/>
              <a:gd name="connsiteY2" fmla="*/ 592933 h 2636044"/>
              <a:gd name="connsiteX3" fmla="*/ 892974 w 2050262"/>
              <a:gd name="connsiteY3" fmla="*/ 2114550 h 2636044"/>
              <a:gd name="connsiteX4" fmla="*/ 2050262 w 2050262"/>
              <a:gd name="connsiteY4" fmla="*/ 2636044 h 2636044"/>
              <a:gd name="connsiteX0" fmla="*/ 1500198 w 2050262"/>
              <a:gd name="connsiteY0" fmla="*/ 0 h 2543177"/>
              <a:gd name="connsiteX1" fmla="*/ 0 w 2050262"/>
              <a:gd name="connsiteY1" fmla="*/ 500066 h 2543177"/>
              <a:gd name="connsiteX2" fmla="*/ 892974 w 2050262"/>
              <a:gd name="connsiteY2" fmla="*/ 2021683 h 2543177"/>
              <a:gd name="connsiteX3" fmla="*/ 2050262 w 2050262"/>
              <a:gd name="connsiteY3" fmla="*/ 2543177 h 2543177"/>
              <a:gd name="connsiteX0" fmla="*/ 0 w 2050262"/>
              <a:gd name="connsiteY0" fmla="*/ 0 h 2043111"/>
              <a:gd name="connsiteX1" fmla="*/ 892974 w 2050262"/>
              <a:gd name="connsiteY1" fmla="*/ 1521617 h 2043111"/>
              <a:gd name="connsiteX2" fmla="*/ 2050262 w 2050262"/>
              <a:gd name="connsiteY2" fmla="*/ 2043111 h 2043111"/>
              <a:gd name="connsiteX0" fmla="*/ 341711 w 1320403"/>
              <a:gd name="connsiteY0" fmla="*/ 0 h 2328863"/>
              <a:gd name="connsiteX1" fmla="*/ 163115 w 1320403"/>
              <a:gd name="connsiteY1" fmla="*/ 1807369 h 2328863"/>
              <a:gd name="connsiteX2" fmla="*/ 1320403 w 1320403"/>
              <a:gd name="connsiteY2" fmla="*/ 2328863 h 2328863"/>
              <a:gd name="connsiteX0" fmla="*/ 394098 w 1372790"/>
              <a:gd name="connsiteY0" fmla="*/ 0 h 2328863"/>
              <a:gd name="connsiteX1" fmla="*/ 215502 w 1372790"/>
              <a:gd name="connsiteY1" fmla="*/ 1807369 h 2328863"/>
              <a:gd name="connsiteX2" fmla="*/ 1372790 w 1372790"/>
              <a:gd name="connsiteY2" fmla="*/ 2328863 h 2328863"/>
              <a:gd name="connsiteX0" fmla="*/ 210742 w 1189434"/>
              <a:gd name="connsiteY0" fmla="*/ 1158484 h 3496873"/>
              <a:gd name="connsiteX1" fmla="*/ 996560 w 1189434"/>
              <a:gd name="connsiteY1" fmla="*/ 301228 h 3496873"/>
              <a:gd name="connsiteX2" fmla="*/ 32146 w 1189434"/>
              <a:gd name="connsiteY2" fmla="*/ 2965853 h 3496873"/>
              <a:gd name="connsiteX3" fmla="*/ 1189434 w 1189434"/>
              <a:gd name="connsiteY3" fmla="*/ 3487347 h 3496873"/>
              <a:gd name="connsiteX0" fmla="*/ 996560 w 1189434"/>
              <a:gd name="connsiteY0" fmla="*/ 0 h 3195645"/>
              <a:gd name="connsiteX1" fmla="*/ 32146 w 1189434"/>
              <a:gd name="connsiteY1" fmla="*/ 2664625 h 3195645"/>
              <a:gd name="connsiteX2" fmla="*/ 1189434 w 1189434"/>
              <a:gd name="connsiteY2" fmla="*/ 3186119 h 3195645"/>
              <a:gd name="connsiteX0" fmla="*/ 1056091 w 1177527"/>
              <a:gd name="connsiteY0" fmla="*/ 0 h 3445678"/>
              <a:gd name="connsiteX1" fmla="*/ 20239 w 1177527"/>
              <a:gd name="connsiteY1" fmla="*/ 2878939 h 3445678"/>
              <a:gd name="connsiteX2" fmla="*/ 1177527 w 1177527"/>
              <a:gd name="connsiteY2" fmla="*/ 3400433 h 3445678"/>
              <a:gd name="connsiteX0" fmla="*/ 1056091 w 1177527"/>
              <a:gd name="connsiteY0" fmla="*/ 0 h 3445678"/>
              <a:gd name="connsiteX1" fmla="*/ 20239 w 1177527"/>
              <a:gd name="connsiteY1" fmla="*/ 2878939 h 3445678"/>
              <a:gd name="connsiteX2" fmla="*/ 1177527 w 1177527"/>
              <a:gd name="connsiteY2" fmla="*/ 3400433 h 3445678"/>
              <a:gd name="connsiteX0" fmla="*/ 996560 w 1189434"/>
              <a:gd name="connsiteY0" fmla="*/ 0 h 3195646"/>
              <a:gd name="connsiteX1" fmla="*/ 32146 w 1189434"/>
              <a:gd name="connsiteY1" fmla="*/ 2664626 h 3195646"/>
              <a:gd name="connsiteX2" fmla="*/ 1189434 w 1189434"/>
              <a:gd name="connsiteY2" fmla="*/ 3186120 h 3195646"/>
              <a:gd name="connsiteX0" fmla="*/ 889402 w 1082276"/>
              <a:gd name="connsiteY0" fmla="*/ 0 h 3186120"/>
              <a:gd name="connsiteX1" fmla="*/ 32146 w 1082276"/>
              <a:gd name="connsiteY1" fmla="*/ 1428760 h 3186120"/>
              <a:gd name="connsiteX2" fmla="*/ 1082276 w 1082276"/>
              <a:gd name="connsiteY2" fmla="*/ 3186120 h 3186120"/>
              <a:gd name="connsiteX0" fmla="*/ 904881 w 904881"/>
              <a:gd name="connsiteY0" fmla="*/ 0 h 2357454"/>
              <a:gd name="connsiteX1" fmla="*/ 47625 w 904881"/>
              <a:gd name="connsiteY1" fmla="*/ 1428760 h 2357454"/>
              <a:gd name="connsiteX2" fmla="*/ 619129 w 904881"/>
              <a:gd name="connsiteY2" fmla="*/ 2357454 h 2357454"/>
              <a:gd name="connsiteX0" fmla="*/ 904881 w 904881"/>
              <a:gd name="connsiteY0" fmla="*/ 0 h 2390783"/>
              <a:gd name="connsiteX1" fmla="*/ 47625 w 904881"/>
              <a:gd name="connsiteY1" fmla="*/ 1428760 h 2390783"/>
              <a:gd name="connsiteX2" fmla="*/ 619129 w 904881"/>
              <a:gd name="connsiteY2" fmla="*/ 2357454 h 2390783"/>
              <a:gd name="connsiteX0" fmla="*/ 904881 w 904881"/>
              <a:gd name="connsiteY0" fmla="*/ 0 h 2357454"/>
              <a:gd name="connsiteX1" fmla="*/ 47625 w 904881"/>
              <a:gd name="connsiteY1" fmla="*/ 1428760 h 2357454"/>
              <a:gd name="connsiteX2" fmla="*/ 619129 w 904881"/>
              <a:gd name="connsiteY2" fmla="*/ 2357454 h 2357454"/>
              <a:gd name="connsiteX0" fmla="*/ 869162 w 940601"/>
              <a:gd name="connsiteY0" fmla="*/ 0 h 2214578"/>
              <a:gd name="connsiteX1" fmla="*/ 11906 w 940601"/>
              <a:gd name="connsiteY1" fmla="*/ 1428760 h 2214578"/>
              <a:gd name="connsiteX2" fmla="*/ 940601 w 940601"/>
              <a:gd name="connsiteY2" fmla="*/ 2214578 h 2214578"/>
              <a:gd name="connsiteX0" fmla="*/ 654848 w 726287"/>
              <a:gd name="connsiteY0" fmla="*/ 0 h 2214578"/>
              <a:gd name="connsiteX1" fmla="*/ 11906 w 726287"/>
              <a:gd name="connsiteY1" fmla="*/ 1000132 h 2214578"/>
              <a:gd name="connsiteX2" fmla="*/ 726287 w 726287"/>
              <a:gd name="connsiteY2" fmla="*/ 2214578 h 2214578"/>
              <a:gd name="connsiteX0" fmla="*/ 654848 w 726287"/>
              <a:gd name="connsiteY0" fmla="*/ 0 h 2214578"/>
              <a:gd name="connsiteX1" fmla="*/ 11906 w 726287"/>
              <a:gd name="connsiteY1" fmla="*/ 1000132 h 2214578"/>
              <a:gd name="connsiteX2" fmla="*/ 726287 w 726287"/>
              <a:gd name="connsiteY2" fmla="*/ 2214578 h 2214578"/>
              <a:gd name="connsiteX0" fmla="*/ 440534 w 511973"/>
              <a:gd name="connsiteY0" fmla="*/ 0 h 2214578"/>
              <a:gd name="connsiteX1" fmla="*/ 11906 w 511973"/>
              <a:gd name="connsiteY1" fmla="*/ 1143008 h 2214578"/>
              <a:gd name="connsiteX2" fmla="*/ 511973 w 511973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54829 w 526268"/>
              <a:gd name="connsiteY0" fmla="*/ 0 h 2214578"/>
              <a:gd name="connsiteX1" fmla="*/ 26201 w 526268"/>
              <a:gd name="connsiteY1" fmla="*/ 1143008 h 2214578"/>
              <a:gd name="connsiteX2" fmla="*/ 526268 w 526268"/>
              <a:gd name="connsiteY2" fmla="*/ 2214578 h 2214578"/>
              <a:gd name="connsiteX0" fmla="*/ 431026 w 502465"/>
              <a:gd name="connsiteY0" fmla="*/ 0 h 2214578"/>
              <a:gd name="connsiteX1" fmla="*/ 2398 w 502465"/>
              <a:gd name="connsiteY1" fmla="*/ 1143008 h 2214578"/>
              <a:gd name="connsiteX2" fmla="*/ 502465 w 502465"/>
              <a:gd name="connsiteY2" fmla="*/ 2214578 h 2214578"/>
              <a:gd name="connsiteX0" fmla="*/ 433369 w 504808"/>
              <a:gd name="connsiteY0" fmla="*/ 0 h 2214578"/>
              <a:gd name="connsiteX1" fmla="*/ 4741 w 504808"/>
              <a:gd name="connsiteY1" fmla="*/ 1143008 h 2214578"/>
              <a:gd name="connsiteX2" fmla="*/ 504808 w 504808"/>
              <a:gd name="connsiteY2" fmla="*/ 2214578 h 2214578"/>
              <a:gd name="connsiteX0" fmla="*/ 583410 w 583410"/>
              <a:gd name="connsiteY0" fmla="*/ 0 h 2283784"/>
              <a:gd name="connsiteX1" fmla="*/ 11906 w 583410"/>
              <a:gd name="connsiteY1" fmla="*/ 1212214 h 2283784"/>
              <a:gd name="connsiteX2" fmla="*/ 511973 w 583410"/>
              <a:gd name="connsiteY2" fmla="*/ 2283784 h 2283784"/>
              <a:gd name="connsiteX0" fmla="*/ 583410 w 583410"/>
              <a:gd name="connsiteY0" fmla="*/ 0 h 2283784"/>
              <a:gd name="connsiteX1" fmla="*/ 11906 w 583410"/>
              <a:gd name="connsiteY1" fmla="*/ 1212214 h 2283784"/>
              <a:gd name="connsiteX2" fmla="*/ 511973 w 583410"/>
              <a:gd name="connsiteY2" fmla="*/ 2283784 h 2283784"/>
              <a:gd name="connsiteX0" fmla="*/ 584779 w 584779"/>
              <a:gd name="connsiteY0" fmla="*/ 0 h 2283784"/>
              <a:gd name="connsiteX1" fmla="*/ 11906 w 584779"/>
              <a:gd name="connsiteY1" fmla="*/ 1034635 h 2283784"/>
              <a:gd name="connsiteX2" fmla="*/ 513342 w 58477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590869 w 590869"/>
              <a:gd name="connsiteY0" fmla="*/ 0 h 2283784"/>
              <a:gd name="connsiteX1" fmla="*/ 17996 w 590869"/>
              <a:gd name="connsiteY1" fmla="*/ 1034635 h 2283784"/>
              <a:gd name="connsiteX2" fmla="*/ 519432 w 590869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03232 w 603232"/>
              <a:gd name="connsiteY0" fmla="*/ 0 h 2283784"/>
              <a:gd name="connsiteX1" fmla="*/ 30359 w 603232"/>
              <a:gd name="connsiteY1" fmla="*/ 1034635 h 2283784"/>
              <a:gd name="connsiteX2" fmla="*/ 531795 w 603232"/>
              <a:gd name="connsiteY2" fmla="*/ 2283784 h 2283784"/>
              <a:gd name="connsiteX0" fmla="*/ 625685 w 625685"/>
              <a:gd name="connsiteY0" fmla="*/ 29479 h 2313263"/>
              <a:gd name="connsiteX1" fmla="*/ 237373 w 625685"/>
              <a:gd name="connsiteY1" fmla="*/ 172440 h 2313263"/>
              <a:gd name="connsiteX2" fmla="*/ 52812 w 625685"/>
              <a:gd name="connsiteY2" fmla="*/ 1064114 h 2313263"/>
              <a:gd name="connsiteX3" fmla="*/ 554248 w 625685"/>
              <a:gd name="connsiteY3" fmla="*/ 2313263 h 2313263"/>
              <a:gd name="connsiteX0" fmla="*/ 661680 w 1218560"/>
              <a:gd name="connsiteY0" fmla="*/ 0 h 2283784"/>
              <a:gd name="connsiteX1" fmla="*/ 1123082 w 1218560"/>
              <a:gd name="connsiteY1" fmla="*/ 1092950 h 2283784"/>
              <a:gd name="connsiteX2" fmla="*/ 88807 w 1218560"/>
              <a:gd name="connsiteY2" fmla="*/ 1034635 h 2283784"/>
              <a:gd name="connsiteX3" fmla="*/ 590243 w 1218560"/>
              <a:gd name="connsiteY3" fmla="*/ 2283784 h 2283784"/>
              <a:gd name="connsiteX0" fmla="*/ 661680 w 661680"/>
              <a:gd name="connsiteY0" fmla="*/ 0 h 2283784"/>
              <a:gd name="connsiteX1" fmla="*/ 88807 w 661680"/>
              <a:gd name="connsiteY1" fmla="*/ 1034635 h 2283784"/>
              <a:gd name="connsiteX2" fmla="*/ 590243 w 661680"/>
              <a:gd name="connsiteY2" fmla="*/ 2283784 h 2283784"/>
              <a:gd name="connsiteX0" fmla="*/ 511040 w 590243"/>
              <a:gd name="connsiteY0" fmla="*/ -1 h 2391287"/>
              <a:gd name="connsiteX1" fmla="*/ 88807 w 590243"/>
              <a:gd name="connsiteY1" fmla="*/ 1142138 h 2391287"/>
              <a:gd name="connsiteX2" fmla="*/ 590243 w 590243"/>
              <a:gd name="connsiteY2" fmla="*/ 2391287 h 2391287"/>
              <a:gd name="connsiteX0" fmla="*/ 983425 w 1062628"/>
              <a:gd name="connsiteY0" fmla="*/ 0 h 2391288"/>
              <a:gd name="connsiteX1" fmla="*/ 88807 w 1062628"/>
              <a:gd name="connsiteY1" fmla="*/ 1389244 h 2391288"/>
              <a:gd name="connsiteX2" fmla="*/ 1062628 w 1062628"/>
              <a:gd name="connsiteY2" fmla="*/ 2391288 h 2391288"/>
              <a:gd name="connsiteX0" fmla="*/ 689678 w 1062628"/>
              <a:gd name="connsiteY0" fmla="*/ 1 h 2528212"/>
              <a:gd name="connsiteX1" fmla="*/ 88807 w 1062628"/>
              <a:gd name="connsiteY1" fmla="*/ 1526168 h 2528212"/>
              <a:gd name="connsiteX2" fmla="*/ 1062628 w 1062628"/>
              <a:gd name="connsiteY2" fmla="*/ 2528212 h 2528212"/>
              <a:gd name="connsiteX0" fmla="*/ 665163 w 1038113"/>
              <a:gd name="connsiteY0" fmla="*/ 0 h 2528211"/>
              <a:gd name="connsiteX1" fmla="*/ 64292 w 1038113"/>
              <a:gd name="connsiteY1" fmla="*/ 1526167 h 2528211"/>
              <a:gd name="connsiteX2" fmla="*/ 1038113 w 1038113"/>
              <a:gd name="connsiteY2" fmla="*/ 2528211 h 2528211"/>
              <a:gd name="connsiteX0" fmla="*/ 746342 w 1119292"/>
              <a:gd name="connsiteY0" fmla="*/ 0 h 2528211"/>
              <a:gd name="connsiteX1" fmla="*/ 64292 w 1119292"/>
              <a:gd name="connsiteY1" fmla="*/ 1343827 h 2528211"/>
              <a:gd name="connsiteX2" fmla="*/ 1119292 w 1119292"/>
              <a:gd name="connsiteY2" fmla="*/ 2528211 h 2528211"/>
              <a:gd name="connsiteX0" fmla="*/ 769221 w 1142171"/>
              <a:gd name="connsiteY0" fmla="*/ 125344 h 2653555"/>
              <a:gd name="connsiteX1" fmla="*/ 619142 w 1142171"/>
              <a:gd name="connsiteY1" fmla="*/ 223971 h 2653555"/>
              <a:gd name="connsiteX2" fmla="*/ 87171 w 1142171"/>
              <a:gd name="connsiteY2" fmla="*/ 1469171 h 2653555"/>
              <a:gd name="connsiteX3" fmla="*/ 1142171 w 1142171"/>
              <a:gd name="connsiteY3" fmla="*/ 2653555 h 2653555"/>
              <a:gd name="connsiteX0" fmla="*/ 744208 w 1117158"/>
              <a:gd name="connsiteY0" fmla="*/ 0 h 2528211"/>
              <a:gd name="connsiteX1" fmla="*/ 62158 w 1117158"/>
              <a:gd name="connsiteY1" fmla="*/ 1343827 h 2528211"/>
              <a:gd name="connsiteX2" fmla="*/ 1117158 w 1117158"/>
              <a:gd name="connsiteY2" fmla="*/ 2528211 h 2528211"/>
              <a:gd name="connsiteX0" fmla="*/ 725517 w 1117158"/>
              <a:gd name="connsiteY0" fmla="*/ 0 h 2657339"/>
              <a:gd name="connsiteX1" fmla="*/ 62158 w 1117158"/>
              <a:gd name="connsiteY1" fmla="*/ 1472955 h 2657339"/>
              <a:gd name="connsiteX2" fmla="*/ 1117158 w 1117158"/>
              <a:gd name="connsiteY2" fmla="*/ 2657339 h 2657339"/>
              <a:gd name="connsiteX0" fmla="*/ 725517 w 1117158"/>
              <a:gd name="connsiteY0" fmla="*/ 0 h 2657339"/>
              <a:gd name="connsiteX1" fmla="*/ 62158 w 1117158"/>
              <a:gd name="connsiteY1" fmla="*/ 1472955 h 2657339"/>
              <a:gd name="connsiteX2" fmla="*/ 1117158 w 1117158"/>
              <a:gd name="connsiteY2" fmla="*/ 2657339 h 2657339"/>
              <a:gd name="connsiteX0" fmla="*/ 768545 w 1160186"/>
              <a:gd name="connsiteY0" fmla="*/ 0 h 2657339"/>
              <a:gd name="connsiteX1" fmla="*/ 105186 w 1160186"/>
              <a:gd name="connsiteY1" fmla="*/ 1472955 h 2657339"/>
              <a:gd name="connsiteX2" fmla="*/ 1160186 w 1160186"/>
              <a:gd name="connsiteY2" fmla="*/ 2657339 h 2657339"/>
              <a:gd name="connsiteX0" fmla="*/ 988004 w 988004"/>
              <a:gd name="connsiteY0" fmla="*/ 0 h 2733742"/>
              <a:gd name="connsiteX1" fmla="*/ 324645 w 988004"/>
              <a:gd name="connsiteY1" fmla="*/ 1472955 h 2733742"/>
              <a:gd name="connsiteX2" fmla="*/ 342781 w 988004"/>
              <a:gd name="connsiteY2" fmla="*/ 2733742 h 2733742"/>
              <a:gd name="connsiteX0" fmla="*/ 812160 w 812160"/>
              <a:gd name="connsiteY0" fmla="*/ 0 h 2733742"/>
              <a:gd name="connsiteX1" fmla="*/ 148801 w 812160"/>
              <a:gd name="connsiteY1" fmla="*/ 1472955 h 2733742"/>
              <a:gd name="connsiteX2" fmla="*/ 166937 w 812160"/>
              <a:gd name="connsiteY2" fmla="*/ 2733742 h 2733742"/>
              <a:gd name="connsiteX0" fmla="*/ 812160 w 812160"/>
              <a:gd name="connsiteY0" fmla="*/ 0 h 2733742"/>
              <a:gd name="connsiteX1" fmla="*/ 155215 w 812160"/>
              <a:gd name="connsiteY1" fmla="*/ 1138781 h 2733742"/>
              <a:gd name="connsiteX2" fmla="*/ 166937 w 812160"/>
              <a:gd name="connsiteY2" fmla="*/ 2733742 h 2733742"/>
              <a:gd name="connsiteX0" fmla="*/ 812160 w 812160"/>
              <a:gd name="connsiteY0" fmla="*/ 0 h 2733742"/>
              <a:gd name="connsiteX1" fmla="*/ 155215 w 812160"/>
              <a:gd name="connsiteY1" fmla="*/ 1138781 h 2733742"/>
              <a:gd name="connsiteX2" fmla="*/ 166937 w 812160"/>
              <a:gd name="connsiteY2" fmla="*/ 2733742 h 2733742"/>
              <a:gd name="connsiteX0" fmla="*/ 832651 w 832651"/>
              <a:gd name="connsiteY0" fmla="*/ 0 h 2733742"/>
              <a:gd name="connsiteX1" fmla="*/ 131908 w 832651"/>
              <a:gd name="connsiteY1" fmla="*/ 1214699 h 2733742"/>
              <a:gd name="connsiteX2" fmla="*/ 187428 w 832651"/>
              <a:gd name="connsiteY2" fmla="*/ 2733742 h 2733742"/>
              <a:gd name="connsiteX0" fmla="*/ 832650 w 832650"/>
              <a:gd name="connsiteY0" fmla="*/ 0 h 2733742"/>
              <a:gd name="connsiteX1" fmla="*/ 131907 w 832650"/>
              <a:gd name="connsiteY1" fmla="*/ 1214699 h 2733742"/>
              <a:gd name="connsiteX2" fmla="*/ 187427 w 832650"/>
              <a:gd name="connsiteY2" fmla="*/ 2733742 h 2733742"/>
              <a:gd name="connsiteX0" fmla="*/ 645223 w 645223"/>
              <a:gd name="connsiteY0" fmla="*/ 0 h 2733742"/>
              <a:gd name="connsiteX1" fmla="*/ 0 w 645223"/>
              <a:gd name="connsiteY1" fmla="*/ 2733742 h 2733742"/>
              <a:gd name="connsiteX0" fmla="*/ 1013656 w 1013656"/>
              <a:gd name="connsiteY0" fmla="*/ 0 h 2733742"/>
              <a:gd name="connsiteX1" fmla="*/ 368433 w 1013656"/>
              <a:gd name="connsiteY1" fmla="*/ 2733742 h 2733742"/>
              <a:gd name="connsiteX0" fmla="*/ 1013656 w 1013656"/>
              <a:gd name="connsiteY0" fmla="*/ 0 h 2733742"/>
              <a:gd name="connsiteX1" fmla="*/ 368433 w 1013656"/>
              <a:gd name="connsiteY1" fmla="*/ 2733742 h 2733742"/>
              <a:gd name="connsiteX0" fmla="*/ 1099691 w 1099691"/>
              <a:gd name="connsiteY0" fmla="*/ 0 h 2733742"/>
              <a:gd name="connsiteX1" fmla="*/ 454468 w 1099691"/>
              <a:gd name="connsiteY1" fmla="*/ 2733742 h 2733742"/>
              <a:gd name="connsiteX0" fmla="*/ 1005374 w 1005374"/>
              <a:gd name="connsiteY0" fmla="*/ 0 h 2733742"/>
              <a:gd name="connsiteX1" fmla="*/ 360151 w 1005374"/>
              <a:gd name="connsiteY1" fmla="*/ 2733742 h 2733742"/>
              <a:gd name="connsiteX0" fmla="*/ 919376 w 919376"/>
              <a:gd name="connsiteY0" fmla="*/ 0 h 2733742"/>
              <a:gd name="connsiteX1" fmla="*/ 274153 w 919376"/>
              <a:gd name="connsiteY1" fmla="*/ 2733742 h 273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9376" h="2733742">
                <a:moveTo>
                  <a:pt x="919376" y="0"/>
                </a:moveTo>
                <a:cubicBezTo>
                  <a:pt x="358809" y="857312"/>
                  <a:pt x="0" y="1882032"/>
                  <a:pt x="274153" y="2733742"/>
                </a:cubicBezTo>
              </a:path>
            </a:pathLst>
          </a:cu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Line 1037"/>
          <p:cNvSpPr>
            <a:spLocks noChangeShapeType="1"/>
          </p:cNvSpPr>
          <p:nvPr/>
        </p:nvSpPr>
        <p:spPr bwMode="auto">
          <a:xfrm flipH="1">
            <a:off x="2214546" y="2263122"/>
            <a:ext cx="0" cy="214314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5" name="Line 1038"/>
          <p:cNvSpPr>
            <a:spLocks noChangeShapeType="1"/>
          </p:cNvSpPr>
          <p:nvPr/>
        </p:nvSpPr>
        <p:spPr bwMode="auto">
          <a:xfrm>
            <a:off x="2000232" y="3643314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214678" y="1214422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Port Mapping</a:t>
            </a:r>
          </a:p>
          <a:p>
            <a:pPr algn="ctr"/>
            <a:r>
              <a:rPr lang="en-US" sz="1600" dirty="0" smtClean="0"/>
              <a:t>In UDP 380 -&gt;</a:t>
            </a:r>
          </a:p>
          <a:p>
            <a:pPr algn="ctr"/>
            <a:r>
              <a:rPr lang="en-US" sz="1600" dirty="0" smtClean="0"/>
              <a:t>192.168.1.10:380</a:t>
            </a:r>
            <a:endParaRPr lang="en-US" sz="1600" dirty="0"/>
          </a:p>
        </p:txBody>
      </p:sp>
      <p:grpSp>
        <p:nvGrpSpPr>
          <p:cNvPr id="8" name="Skupina 62"/>
          <p:cNvGrpSpPr/>
          <p:nvPr/>
        </p:nvGrpSpPr>
        <p:grpSpPr>
          <a:xfrm>
            <a:off x="4000496" y="5357826"/>
            <a:ext cx="1058340" cy="879281"/>
            <a:chOff x="6215074" y="5072074"/>
            <a:chExt cx="1058340" cy="879281"/>
          </a:xfrm>
        </p:grpSpPr>
        <p:pic>
          <p:nvPicPr>
            <p:cNvPr id="53" name="Obrázek 52" descr="AlfaBoxPlusS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4" y="5072074"/>
              <a:ext cx="1058340" cy="57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TextovéPole 53"/>
            <p:cNvSpPr txBox="1"/>
            <p:nvPr/>
          </p:nvSpPr>
          <p:spPr>
            <a:xfrm>
              <a:off x="6286512" y="5643578"/>
              <a:ext cx="904928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accent5">
                      <a:lumMod val="75000"/>
                    </a:schemeClr>
                  </a:solidFill>
                </a:rPr>
                <a:t>AlfaBox+</a:t>
              </a:r>
              <a:endParaRPr lang="cs-CZ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Skupina 69"/>
          <p:cNvGrpSpPr/>
          <p:nvPr/>
        </p:nvGrpSpPr>
        <p:grpSpPr>
          <a:xfrm>
            <a:off x="5143504" y="4786322"/>
            <a:ext cx="923926" cy="1757363"/>
            <a:chOff x="5143504" y="4786322"/>
            <a:chExt cx="923926" cy="1757363"/>
          </a:xfrm>
        </p:grpSpPr>
        <p:pic>
          <p:nvPicPr>
            <p:cNvPr id="51" name="Picture 1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0" y="4786322"/>
              <a:ext cx="781050" cy="1757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Line 1048"/>
            <p:cNvSpPr>
              <a:spLocks noChangeShapeType="1"/>
            </p:cNvSpPr>
            <p:nvPr/>
          </p:nvSpPr>
          <p:spPr bwMode="auto">
            <a:xfrm>
              <a:off x="5143504" y="5715016"/>
              <a:ext cx="2143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55" name="Line 1038"/>
            <p:cNvSpPr>
              <a:spLocks noChangeShapeType="1"/>
            </p:cNvSpPr>
            <p:nvPr/>
          </p:nvSpPr>
          <p:spPr bwMode="auto">
            <a:xfrm>
              <a:off x="5715008" y="5143512"/>
              <a:ext cx="0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</p:grpSp>
      <p:sp>
        <p:nvSpPr>
          <p:cNvPr id="56" name="TextovéPole 55"/>
          <p:cNvSpPr txBox="1"/>
          <p:nvPr/>
        </p:nvSpPr>
        <p:spPr>
          <a:xfrm>
            <a:off x="5500694" y="5715016"/>
            <a:ext cx="10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dirty="0" smtClean="0"/>
              <a:t>SIM</a:t>
            </a:r>
          </a:p>
          <a:p>
            <a:pPr algn="ctr"/>
            <a:r>
              <a:rPr lang="cs-CZ" sz="1800" dirty="0" smtClean="0"/>
              <a:t>Internet</a:t>
            </a:r>
            <a:endParaRPr lang="en-US" sz="1800" dirty="0"/>
          </a:p>
        </p:txBody>
      </p:sp>
      <p:grpSp>
        <p:nvGrpSpPr>
          <p:cNvPr id="11" name="Skupina 65"/>
          <p:cNvGrpSpPr/>
          <p:nvPr/>
        </p:nvGrpSpPr>
        <p:grpSpPr>
          <a:xfrm>
            <a:off x="4643438" y="3429000"/>
            <a:ext cx="1714512" cy="1714512"/>
            <a:chOff x="4643438" y="3429000"/>
            <a:chExt cx="1714512" cy="1714512"/>
          </a:xfrm>
        </p:grpSpPr>
        <p:sp>
          <p:nvSpPr>
            <p:cNvPr id="47" name="Mrak 46"/>
            <p:cNvSpPr/>
            <p:nvPr/>
          </p:nvSpPr>
          <p:spPr>
            <a:xfrm>
              <a:off x="4643438" y="4000504"/>
              <a:ext cx="1714512" cy="1143008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GPRS</a:t>
              </a:r>
              <a:endParaRPr lang="cs-CZ" dirty="0"/>
            </a:p>
          </p:txBody>
        </p:sp>
        <p:sp>
          <p:nvSpPr>
            <p:cNvPr id="57" name="Line 1038"/>
            <p:cNvSpPr>
              <a:spLocks noChangeShapeType="1"/>
            </p:cNvSpPr>
            <p:nvPr/>
          </p:nvSpPr>
          <p:spPr bwMode="auto">
            <a:xfrm flipH="1">
              <a:off x="5786446" y="3429000"/>
              <a:ext cx="71438" cy="50006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143504" y="4071942"/>
              <a:ext cx="109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smtClean="0"/>
                <a:t>NAT, PAT</a:t>
              </a:r>
              <a:endParaRPr lang="cs-CZ" sz="1800" dirty="0"/>
            </a:p>
          </p:txBody>
        </p:sp>
      </p:grpSp>
      <p:sp>
        <p:nvSpPr>
          <p:cNvPr id="59" name="Text Box 1041"/>
          <p:cNvSpPr txBox="1">
            <a:spLocks noChangeArrowheads="1"/>
          </p:cNvSpPr>
          <p:nvPr/>
        </p:nvSpPr>
        <p:spPr bwMode="auto">
          <a:xfrm>
            <a:off x="2643174" y="5189537"/>
            <a:ext cx="136530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 smtClean="0"/>
              <a:t>10.4.3.137</a:t>
            </a:r>
          </a:p>
          <a:p>
            <a:pPr algn="ctr"/>
            <a:endParaRPr lang="cs-CZ" sz="1200" dirty="0" smtClean="0"/>
          </a:p>
          <a:p>
            <a:pPr algn="ctr"/>
            <a:r>
              <a:rPr lang="cs-CZ" sz="1050" dirty="0" smtClean="0"/>
              <a:t>Neveřejná IP adresa přidělována dynamicky</a:t>
            </a:r>
          </a:p>
          <a:p>
            <a:pPr algn="ctr"/>
            <a:r>
              <a:rPr lang="cs-CZ" sz="1050" dirty="0" smtClean="0"/>
              <a:t>operátorem</a:t>
            </a:r>
            <a:endParaRPr lang="cs-CZ" sz="1050" dirty="0"/>
          </a:p>
        </p:txBody>
      </p:sp>
      <p:grpSp>
        <p:nvGrpSpPr>
          <p:cNvPr id="12" name="Skupina 73"/>
          <p:cNvGrpSpPr/>
          <p:nvPr/>
        </p:nvGrpSpPr>
        <p:grpSpPr>
          <a:xfrm>
            <a:off x="7072330" y="2714620"/>
            <a:ext cx="1857388" cy="1214446"/>
            <a:chOff x="7072330" y="2714620"/>
            <a:chExt cx="1857388" cy="1214446"/>
          </a:xfrm>
        </p:grpSpPr>
        <p:sp>
          <p:nvSpPr>
            <p:cNvPr id="91" name="Line 1038"/>
            <p:cNvSpPr>
              <a:spLocks noChangeShapeType="1"/>
            </p:cNvSpPr>
            <p:nvPr/>
          </p:nvSpPr>
          <p:spPr bwMode="auto">
            <a:xfrm>
              <a:off x="7072330" y="3143248"/>
              <a:ext cx="214314" cy="2857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cs-CZ" dirty="0"/>
            </a:p>
          </p:txBody>
        </p:sp>
        <p:sp>
          <p:nvSpPr>
            <p:cNvPr id="92" name="Text Box 1041"/>
            <p:cNvSpPr txBox="1">
              <a:spLocks noChangeArrowheads="1"/>
            </p:cNvSpPr>
            <p:nvPr/>
          </p:nvSpPr>
          <p:spPr bwMode="auto">
            <a:xfrm>
              <a:off x="7715272" y="2714620"/>
              <a:ext cx="121444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/>
                <a:t>Firewall</a:t>
              </a:r>
              <a:br>
                <a:rPr lang="cs-CZ" sz="1600" dirty="0" smtClean="0"/>
              </a:br>
              <a:r>
                <a:rPr lang="cs-CZ" sz="1600" dirty="0" smtClean="0"/>
                <a:t>v AlfaBox+</a:t>
              </a:r>
            </a:p>
            <a:p>
              <a:pPr algn="ctr"/>
              <a:r>
                <a:rPr lang="cs-CZ" sz="1600" dirty="0" smtClean="0"/>
                <a:t>ISP</a:t>
              </a:r>
            </a:p>
            <a:p>
              <a:pPr algn="ctr"/>
              <a:r>
                <a:rPr lang="cs-CZ" sz="1600" dirty="0" smtClean="0"/>
                <a:t>(NAT,PAT)</a:t>
              </a:r>
              <a:endParaRPr lang="cs-CZ" sz="1600" dirty="0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143768" y="3429000"/>
              <a:ext cx="575919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Skupina 74"/>
          <p:cNvGrpSpPr/>
          <p:nvPr/>
        </p:nvGrpSpPr>
        <p:grpSpPr>
          <a:xfrm>
            <a:off x="6215074" y="3160969"/>
            <a:ext cx="1365302" cy="2309097"/>
            <a:chOff x="6215074" y="3160969"/>
            <a:chExt cx="1365302" cy="2309097"/>
          </a:xfrm>
        </p:grpSpPr>
        <p:grpSp>
          <p:nvGrpSpPr>
            <p:cNvPr id="14" name="Skupina 70"/>
            <p:cNvGrpSpPr/>
            <p:nvPr/>
          </p:nvGrpSpPr>
          <p:grpSpPr>
            <a:xfrm>
              <a:off x="6643702" y="3160969"/>
              <a:ext cx="571504" cy="1120633"/>
              <a:chOff x="6643702" y="3160969"/>
              <a:chExt cx="571504" cy="1120633"/>
            </a:xfrm>
          </p:grpSpPr>
          <p:sp>
            <p:nvSpPr>
              <p:cNvPr id="100" name="Text Box 3"/>
              <p:cNvSpPr txBox="1">
                <a:spLocks noChangeArrowheads="1"/>
              </p:cNvSpPr>
              <p:nvPr/>
            </p:nvSpPr>
            <p:spPr bwMode="auto">
              <a:xfrm>
                <a:off x="6643702" y="3286124"/>
                <a:ext cx="57150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</a:pPr>
                <a:r>
                  <a:rPr lang="cs-CZ" sz="1200" dirty="0" smtClean="0">
                    <a:solidFill>
                      <a:schemeClr val="accent2"/>
                    </a:solidFill>
                  </a:rPr>
                  <a:t>DHCP</a:t>
                </a:r>
                <a:endParaRPr lang="en-US" sz="120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" name="Volný tvar 100"/>
              <p:cNvSpPr/>
              <p:nvPr/>
            </p:nvSpPr>
            <p:spPr>
              <a:xfrm rot="19950097">
                <a:off x="6721745" y="3160969"/>
                <a:ext cx="324517" cy="1120633"/>
              </a:xfrm>
              <a:custGeom>
                <a:avLst/>
                <a:gdLst>
                  <a:gd name="connsiteX0" fmla="*/ 0 w 1450181"/>
                  <a:gd name="connsiteY0" fmla="*/ 0 h 2636044"/>
                  <a:gd name="connsiteX1" fmla="*/ 292893 w 1450181"/>
                  <a:gd name="connsiteY1" fmla="*/ 2114550 h 2636044"/>
                  <a:gd name="connsiteX2" fmla="*/ 1450181 w 1450181"/>
                  <a:gd name="connsiteY2" fmla="*/ 2636044 h 2636044"/>
                  <a:gd name="connsiteX0" fmla="*/ 600081 w 2050262"/>
                  <a:gd name="connsiteY0" fmla="*/ 0 h 2636044"/>
                  <a:gd name="connsiteX1" fmla="*/ 0 w 2050262"/>
                  <a:gd name="connsiteY1" fmla="*/ 592933 h 2636044"/>
                  <a:gd name="connsiteX2" fmla="*/ 892974 w 2050262"/>
                  <a:gd name="connsiteY2" fmla="*/ 2114550 h 2636044"/>
                  <a:gd name="connsiteX3" fmla="*/ 2050262 w 2050262"/>
                  <a:gd name="connsiteY3" fmla="*/ 2636044 h 2636044"/>
                  <a:gd name="connsiteX0" fmla="*/ 600081 w 2050262"/>
                  <a:gd name="connsiteY0" fmla="*/ 0 h 2636044"/>
                  <a:gd name="connsiteX1" fmla="*/ 1500198 w 2050262"/>
                  <a:gd name="connsiteY1" fmla="*/ 92867 h 2636044"/>
                  <a:gd name="connsiteX2" fmla="*/ 0 w 2050262"/>
                  <a:gd name="connsiteY2" fmla="*/ 592933 h 2636044"/>
                  <a:gd name="connsiteX3" fmla="*/ 892974 w 2050262"/>
                  <a:gd name="connsiteY3" fmla="*/ 2114550 h 2636044"/>
                  <a:gd name="connsiteX4" fmla="*/ 2050262 w 2050262"/>
                  <a:gd name="connsiteY4" fmla="*/ 2636044 h 2636044"/>
                  <a:gd name="connsiteX0" fmla="*/ 1500198 w 2050262"/>
                  <a:gd name="connsiteY0" fmla="*/ 0 h 2543177"/>
                  <a:gd name="connsiteX1" fmla="*/ 0 w 2050262"/>
                  <a:gd name="connsiteY1" fmla="*/ 500066 h 2543177"/>
                  <a:gd name="connsiteX2" fmla="*/ 892974 w 2050262"/>
                  <a:gd name="connsiteY2" fmla="*/ 2021683 h 2543177"/>
                  <a:gd name="connsiteX3" fmla="*/ 2050262 w 2050262"/>
                  <a:gd name="connsiteY3" fmla="*/ 2543177 h 2543177"/>
                  <a:gd name="connsiteX0" fmla="*/ 0 w 2050262"/>
                  <a:gd name="connsiteY0" fmla="*/ 0 h 2043111"/>
                  <a:gd name="connsiteX1" fmla="*/ 892974 w 2050262"/>
                  <a:gd name="connsiteY1" fmla="*/ 1521617 h 2043111"/>
                  <a:gd name="connsiteX2" fmla="*/ 2050262 w 2050262"/>
                  <a:gd name="connsiteY2" fmla="*/ 2043111 h 2043111"/>
                  <a:gd name="connsiteX0" fmla="*/ 341711 w 1320403"/>
                  <a:gd name="connsiteY0" fmla="*/ 0 h 2328863"/>
                  <a:gd name="connsiteX1" fmla="*/ 163115 w 1320403"/>
                  <a:gd name="connsiteY1" fmla="*/ 1807369 h 2328863"/>
                  <a:gd name="connsiteX2" fmla="*/ 1320403 w 1320403"/>
                  <a:gd name="connsiteY2" fmla="*/ 2328863 h 2328863"/>
                  <a:gd name="connsiteX0" fmla="*/ 394098 w 1372790"/>
                  <a:gd name="connsiteY0" fmla="*/ 0 h 2328863"/>
                  <a:gd name="connsiteX1" fmla="*/ 215502 w 1372790"/>
                  <a:gd name="connsiteY1" fmla="*/ 1807369 h 2328863"/>
                  <a:gd name="connsiteX2" fmla="*/ 1372790 w 1372790"/>
                  <a:gd name="connsiteY2" fmla="*/ 2328863 h 2328863"/>
                  <a:gd name="connsiteX0" fmla="*/ 210742 w 1189434"/>
                  <a:gd name="connsiteY0" fmla="*/ 1158484 h 3496873"/>
                  <a:gd name="connsiteX1" fmla="*/ 996560 w 1189434"/>
                  <a:gd name="connsiteY1" fmla="*/ 301228 h 3496873"/>
                  <a:gd name="connsiteX2" fmla="*/ 32146 w 1189434"/>
                  <a:gd name="connsiteY2" fmla="*/ 2965853 h 3496873"/>
                  <a:gd name="connsiteX3" fmla="*/ 1189434 w 1189434"/>
                  <a:gd name="connsiteY3" fmla="*/ 3487347 h 3496873"/>
                  <a:gd name="connsiteX0" fmla="*/ 996560 w 1189434"/>
                  <a:gd name="connsiteY0" fmla="*/ 0 h 3195645"/>
                  <a:gd name="connsiteX1" fmla="*/ 32146 w 1189434"/>
                  <a:gd name="connsiteY1" fmla="*/ 2664625 h 3195645"/>
                  <a:gd name="connsiteX2" fmla="*/ 1189434 w 1189434"/>
                  <a:gd name="connsiteY2" fmla="*/ 3186119 h 3195645"/>
                  <a:gd name="connsiteX0" fmla="*/ 1056091 w 1177527"/>
                  <a:gd name="connsiteY0" fmla="*/ 0 h 3445678"/>
                  <a:gd name="connsiteX1" fmla="*/ 20239 w 1177527"/>
                  <a:gd name="connsiteY1" fmla="*/ 2878939 h 3445678"/>
                  <a:gd name="connsiteX2" fmla="*/ 1177527 w 1177527"/>
                  <a:gd name="connsiteY2" fmla="*/ 3400433 h 3445678"/>
                  <a:gd name="connsiteX0" fmla="*/ 1056091 w 1177527"/>
                  <a:gd name="connsiteY0" fmla="*/ 0 h 3445678"/>
                  <a:gd name="connsiteX1" fmla="*/ 20239 w 1177527"/>
                  <a:gd name="connsiteY1" fmla="*/ 2878939 h 3445678"/>
                  <a:gd name="connsiteX2" fmla="*/ 1177527 w 1177527"/>
                  <a:gd name="connsiteY2" fmla="*/ 3400433 h 3445678"/>
                  <a:gd name="connsiteX0" fmla="*/ 996560 w 1189434"/>
                  <a:gd name="connsiteY0" fmla="*/ 0 h 3195646"/>
                  <a:gd name="connsiteX1" fmla="*/ 32146 w 1189434"/>
                  <a:gd name="connsiteY1" fmla="*/ 2664626 h 3195646"/>
                  <a:gd name="connsiteX2" fmla="*/ 1189434 w 1189434"/>
                  <a:gd name="connsiteY2" fmla="*/ 3186120 h 3195646"/>
                  <a:gd name="connsiteX0" fmla="*/ 889402 w 1082276"/>
                  <a:gd name="connsiteY0" fmla="*/ 0 h 3186120"/>
                  <a:gd name="connsiteX1" fmla="*/ 32146 w 1082276"/>
                  <a:gd name="connsiteY1" fmla="*/ 1428760 h 3186120"/>
                  <a:gd name="connsiteX2" fmla="*/ 1082276 w 1082276"/>
                  <a:gd name="connsiteY2" fmla="*/ 3186120 h 3186120"/>
                  <a:gd name="connsiteX0" fmla="*/ 904881 w 904881"/>
                  <a:gd name="connsiteY0" fmla="*/ 0 h 2357454"/>
                  <a:gd name="connsiteX1" fmla="*/ 47625 w 904881"/>
                  <a:gd name="connsiteY1" fmla="*/ 1428760 h 2357454"/>
                  <a:gd name="connsiteX2" fmla="*/ 619129 w 904881"/>
                  <a:gd name="connsiteY2" fmla="*/ 2357454 h 2357454"/>
                  <a:gd name="connsiteX0" fmla="*/ 904881 w 904881"/>
                  <a:gd name="connsiteY0" fmla="*/ 0 h 2390783"/>
                  <a:gd name="connsiteX1" fmla="*/ 47625 w 904881"/>
                  <a:gd name="connsiteY1" fmla="*/ 1428760 h 2390783"/>
                  <a:gd name="connsiteX2" fmla="*/ 619129 w 904881"/>
                  <a:gd name="connsiteY2" fmla="*/ 2357454 h 2390783"/>
                  <a:gd name="connsiteX0" fmla="*/ 904881 w 904881"/>
                  <a:gd name="connsiteY0" fmla="*/ 0 h 2357454"/>
                  <a:gd name="connsiteX1" fmla="*/ 47625 w 904881"/>
                  <a:gd name="connsiteY1" fmla="*/ 1428760 h 2357454"/>
                  <a:gd name="connsiteX2" fmla="*/ 619129 w 904881"/>
                  <a:gd name="connsiteY2" fmla="*/ 2357454 h 2357454"/>
                  <a:gd name="connsiteX0" fmla="*/ 869162 w 940601"/>
                  <a:gd name="connsiteY0" fmla="*/ 0 h 2214578"/>
                  <a:gd name="connsiteX1" fmla="*/ 11906 w 940601"/>
                  <a:gd name="connsiteY1" fmla="*/ 1428760 h 2214578"/>
                  <a:gd name="connsiteX2" fmla="*/ 940601 w 940601"/>
                  <a:gd name="connsiteY2" fmla="*/ 2214578 h 2214578"/>
                  <a:gd name="connsiteX0" fmla="*/ 654848 w 726287"/>
                  <a:gd name="connsiteY0" fmla="*/ 0 h 2214578"/>
                  <a:gd name="connsiteX1" fmla="*/ 11906 w 726287"/>
                  <a:gd name="connsiteY1" fmla="*/ 1000132 h 2214578"/>
                  <a:gd name="connsiteX2" fmla="*/ 726287 w 726287"/>
                  <a:gd name="connsiteY2" fmla="*/ 2214578 h 2214578"/>
                  <a:gd name="connsiteX0" fmla="*/ 654848 w 726287"/>
                  <a:gd name="connsiteY0" fmla="*/ 0 h 2214578"/>
                  <a:gd name="connsiteX1" fmla="*/ 11906 w 726287"/>
                  <a:gd name="connsiteY1" fmla="*/ 1000132 h 2214578"/>
                  <a:gd name="connsiteX2" fmla="*/ 726287 w 726287"/>
                  <a:gd name="connsiteY2" fmla="*/ 2214578 h 2214578"/>
                  <a:gd name="connsiteX0" fmla="*/ 440534 w 511973"/>
                  <a:gd name="connsiteY0" fmla="*/ 0 h 2214578"/>
                  <a:gd name="connsiteX1" fmla="*/ 11906 w 511973"/>
                  <a:gd name="connsiteY1" fmla="*/ 1143008 h 2214578"/>
                  <a:gd name="connsiteX2" fmla="*/ 511973 w 511973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54829 w 526268"/>
                  <a:gd name="connsiteY0" fmla="*/ 0 h 2214578"/>
                  <a:gd name="connsiteX1" fmla="*/ 26201 w 526268"/>
                  <a:gd name="connsiteY1" fmla="*/ 1143008 h 2214578"/>
                  <a:gd name="connsiteX2" fmla="*/ 526268 w 526268"/>
                  <a:gd name="connsiteY2" fmla="*/ 2214578 h 2214578"/>
                  <a:gd name="connsiteX0" fmla="*/ 431026 w 502465"/>
                  <a:gd name="connsiteY0" fmla="*/ 0 h 2214578"/>
                  <a:gd name="connsiteX1" fmla="*/ 2398 w 502465"/>
                  <a:gd name="connsiteY1" fmla="*/ 1143008 h 2214578"/>
                  <a:gd name="connsiteX2" fmla="*/ 502465 w 502465"/>
                  <a:gd name="connsiteY2" fmla="*/ 2214578 h 2214578"/>
                  <a:gd name="connsiteX0" fmla="*/ 433369 w 504808"/>
                  <a:gd name="connsiteY0" fmla="*/ 0 h 2214578"/>
                  <a:gd name="connsiteX1" fmla="*/ 4741 w 504808"/>
                  <a:gd name="connsiteY1" fmla="*/ 1143008 h 2214578"/>
                  <a:gd name="connsiteX2" fmla="*/ 504808 w 504808"/>
                  <a:gd name="connsiteY2" fmla="*/ 2214578 h 2214578"/>
                  <a:gd name="connsiteX0" fmla="*/ 583410 w 583410"/>
                  <a:gd name="connsiteY0" fmla="*/ 0 h 2283784"/>
                  <a:gd name="connsiteX1" fmla="*/ 11906 w 583410"/>
                  <a:gd name="connsiteY1" fmla="*/ 1212214 h 2283784"/>
                  <a:gd name="connsiteX2" fmla="*/ 511973 w 583410"/>
                  <a:gd name="connsiteY2" fmla="*/ 2283784 h 2283784"/>
                  <a:gd name="connsiteX0" fmla="*/ 583410 w 583410"/>
                  <a:gd name="connsiteY0" fmla="*/ 0 h 2283784"/>
                  <a:gd name="connsiteX1" fmla="*/ 11906 w 583410"/>
                  <a:gd name="connsiteY1" fmla="*/ 1212214 h 2283784"/>
                  <a:gd name="connsiteX2" fmla="*/ 511973 w 583410"/>
                  <a:gd name="connsiteY2" fmla="*/ 2283784 h 2283784"/>
                  <a:gd name="connsiteX0" fmla="*/ 604728 w 604728"/>
                  <a:gd name="connsiteY0" fmla="*/ 0 h 2458232"/>
                  <a:gd name="connsiteX1" fmla="*/ 33224 w 604728"/>
                  <a:gd name="connsiteY1" fmla="*/ 1212214 h 2458232"/>
                  <a:gd name="connsiteX2" fmla="*/ 405389 w 604728"/>
                  <a:gd name="connsiteY2" fmla="*/ 2458232 h 2458232"/>
                  <a:gd name="connsiteX0" fmla="*/ 604727 w 604727"/>
                  <a:gd name="connsiteY0" fmla="*/ 0 h 2458232"/>
                  <a:gd name="connsiteX1" fmla="*/ 33223 w 604727"/>
                  <a:gd name="connsiteY1" fmla="*/ 1212214 h 2458232"/>
                  <a:gd name="connsiteX2" fmla="*/ 405388 w 604727"/>
                  <a:gd name="connsiteY2" fmla="*/ 2458232 h 2458232"/>
                  <a:gd name="connsiteX0" fmla="*/ 592171 w 592171"/>
                  <a:gd name="connsiteY0" fmla="*/ 0 h 2458232"/>
                  <a:gd name="connsiteX1" fmla="*/ 20667 w 592171"/>
                  <a:gd name="connsiteY1" fmla="*/ 1212214 h 2458232"/>
                  <a:gd name="connsiteX2" fmla="*/ 392832 w 592171"/>
                  <a:gd name="connsiteY2" fmla="*/ 2458232 h 2458232"/>
                  <a:gd name="connsiteX0" fmla="*/ 472698 w 739280"/>
                  <a:gd name="connsiteY0" fmla="*/ 0 h 2632359"/>
                  <a:gd name="connsiteX1" fmla="*/ 367117 w 739280"/>
                  <a:gd name="connsiteY1" fmla="*/ 1386341 h 2632359"/>
                  <a:gd name="connsiteX2" fmla="*/ 739282 w 739280"/>
                  <a:gd name="connsiteY2" fmla="*/ 2632359 h 2632359"/>
                  <a:gd name="connsiteX0" fmla="*/ 345715 w 612301"/>
                  <a:gd name="connsiteY0" fmla="*/ 0 h 2632359"/>
                  <a:gd name="connsiteX1" fmla="*/ 240134 w 612301"/>
                  <a:gd name="connsiteY1" fmla="*/ 1386341 h 2632359"/>
                  <a:gd name="connsiteX2" fmla="*/ 612299 w 612301"/>
                  <a:gd name="connsiteY2" fmla="*/ 2632359 h 2632359"/>
                  <a:gd name="connsiteX0" fmla="*/ 132490 w 399072"/>
                  <a:gd name="connsiteY0" fmla="*/ 0 h 2632359"/>
                  <a:gd name="connsiteX1" fmla="*/ 237611 w 399072"/>
                  <a:gd name="connsiteY1" fmla="*/ 239341 h 2632359"/>
                  <a:gd name="connsiteX2" fmla="*/ 26909 w 399072"/>
                  <a:gd name="connsiteY2" fmla="*/ 1386341 h 2632359"/>
                  <a:gd name="connsiteX3" fmla="*/ 399074 w 399072"/>
                  <a:gd name="connsiteY3" fmla="*/ 2632359 h 2632359"/>
                  <a:gd name="connsiteX0" fmla="*/ 464588 w 731174"/>
                  <a:gd name="connsiteY0" fmla="*/ 0 h 2632359"/>
                  <a:gd name="connsiteX1" fmla="*/ 569709 w 731174"/>
                  <a:gd name="connsiteY1" fmla="*/ 239341 h 2632359"/>
                  <a:gd name="connsiteX2" fmla="*/ 359007 w 731174"/>
                  <a:gd name="connsiteY2" fmla="*/ 1386341 h 2632359"/>
                  <a:gd name="connsiteX3" fmla="*/ 731172 w 731174"/>
                  <a:gd name="connsiteY3" fmla="*/ 2632359 h 2632359"/>
                  <a:gd name="connsiteX0" fmla="*/ 150011 w 416593"/>
                  <a:gd name="connsiteY0" fmla="*/ 0 h 2632359"/>
                  <a:gd name="connsiteX1" fmla="*/ 44430 w 416593"/>
                  <a:gd name="connsiteY1" fmla="*/ 1386341 h 2632359"/>
                  <a:gd name="connsiteX2" fmla="*/ 416595 w 416593"/>
                  <a:gd name="connsiteY2" fmla="*/ 2632359 h 2632359"/>
                  <a:gd name="connsiteX0" fmla="*/ 150011 w 416596"/>
                  <a:gd name="connsiteY0" fmla="*/ 0 h 2632359"/>
                  <a:gd name="connsiteX1" fmla="*/ 44430 w 416596"/>
                  <a:gd name="connsiteY1" fmla="*/ 1386341 h 2632359"/>
                  <a:gd name="connsiteX2" fmla="*/ 416595 w 416596"/>
                  <a:gd name="connsiteY2" fmla="*/ 2632359 h 2632359"/>
                  <a:gd name="connsiteX0" fmla="*/ 150011 w 639606"/>
                  <a:gd name="connsiteY0" fmla="*/ 0 h 2783752"/>
                  <a:gd name="connsiteX1" fmla="*/ 44430 w 639606"/>
                  <a:gd name="connsiteY1" fmla="*/ 1386341 h 2783752"/>
                  <a:gd name="connsiteX2" fmla="*/ 639605 w 639606"/>
                  <a:gd name="connsiteY2" fmla="*/ 2783753 h 2783752"/>
                  <a:gd name="connsiteX0" fmla="*/ 241824 w 731419"/>
                  <a:gd name="connsiteY0" fmla="*/ 0 h 2783752"/>
                  <a:gd name="connsiteX1" fmla="*/ 136243 w 731419"/>
                  <a:gd name="connsiteY1" fmla="*/ 1386341 h 2783752"/>
                  <a:gd name="connsiteX2" fmla="*/ 99196 w 731419"/>
                  <a:gd name="connsiteY2" fmla="*/ 1349653 h 2783752"/>
                  <a:gd name="connsiteX3" fmla="*/ 731418 w 731419"/>
                  <a:gd name="connsiteY3" fmla="*/ 2783753 h 2783752"/>
                  <a:gd name="connsiteX0" fmla="*/ 150011 w 639606"/>
                  <a:gd name="connsiteY0" fmla="*/ 0 h 2783752"/>
                  <a:gd name="connsiteX1" fmla="*/ 44430 w 639606"/>
                  <a:gd name="connsiteY1" fmla="*/ 1386341 h 2783752"/>
                  <a:gd name="connsiteX2" fmla="*/ 639605 w 639606"/>
                  <a:gd name="connsiteY2" fmla="*/ 2783753 h 2783752"/>
                  <a:gd name="connsiteX0" fmla="*/ -1 w 489594"/>
                  <a:gd name="connsiteY0" fmla="*/ 0 h 2783752"/>
                  <a:gd name="connsiteX1" fmla="*/ 489593 w 489594"/>
                  <a:gd name="connsiteY1" fmla="*/ 2783753 h 2783752"/>
                  <a:gd name="connsiteX0" fmla="*/ 251027 w 740622"/>
                  <a:gd name="connsiteY0" fmla="*/ 0 h 2783752"/>
                  <a:gd name="connsiteX1" fmla="*/ 740621 w 740622"/>
                  <a:gd name="connsiteY1" fmla="*/ 2783753 h 2783752"/>
                  <a:gd name="connsiteX0" fmla="*/ 456495 w 946090"/>
                  <a:gd name="connsiteY0" fmla="*/ 0 h 2783752"/>
                  <a:gd name="connsiteX1" fmla="*/ -1 w 946090"/>
                  <a:gd name="connsiteY1" fmla="*/ 629635 h 2783752"/>
                  <a:gd name="connsiteX2" fmla="*/ 946089 w 946090"/>
                  <a:gd name="connsiteY2" fmla="*/ 2783753 h 2783752"/>
                  <a:gd name="connsiteX0" fmla="*/ -1 w 489594"/>
                  <a:gd name="connsiteY0" fmla="*/ 0 h 2783752"/>
                  <a:gd name="connsiteX1" fmla="*/ 489593 w 489594"/>
                  <a:gd name="connsiteY1" fmla="*/ 2783753 h 2783752"/>
                  <a:gd name="connsiteX0" fmla="*/ 417415 w 907010"/>
                  <a:gd name="connsiteY0" fmla="*/ 0 h 2783752"/>
                  <a:gd name="connsiteX1" fmla="*/ 907009 w 907010"/>
                  <a:gd name="connsiteY1" fmla="*/ 2783753 h 2783752"/>
                  <a:gd name="connsiteX0" fmla="*/ 598539 w 1088134"/>
                  <a:gd name="connsiteY0" fmla="*/ 0 h 2783752"/>
                  <a:gd name="connsiteX1" fmla="*/ 1088133 w 1088134"/>
                  <a:gd name="connsiteY1" fmla="*/ 2783753 h 2783752"/>
                  <a:gd name="connsiteX0" fmla="*/ 417415 w 907010"/>
                  <a:gd name="connsiteY0" fmla="*/ 0 h 2783752"/>
                  <a:gd name="connsiteX1" fmla="*/ 907009 w 907010"/>
                  <a:gd name="connsiteY1" fmla="*/ 2783753 h 2783752"/>
                  <a:gd name="connsiteX0" fmla="*/ 472096 w 961691"/>
                  <a:gd name="connsiteY0" fmla="*/ 0 h 2783752"/>
                  <a:gd name="connsiteX1" fmla="*/ 961690 w 961691"/>
                  <a:gd name="connsiteY1" fmla="*/ 2783753 h 2783752"/>
                  <a:gd name="connsiteX0" fmla="*/ 686231 w 1175826"/>
                  <a:gd name="connsiteY0" fmla="*/ 0 h 2783752"/>
                  <a:gd name="connsiteX1" fmla="*/ 1175825 w 1175826"/>
                  <a:gd name="connsiteY1" fmla="*/ 2783753 h 2783752"/>
                  <a:gd name="connsiteX0" fmla="*/ 633211 w 1122806"/>
                  <a:gd name="connsiteY0" fmla="*/ 0 h 2783752"/>
                  <a:gd name="connsiteX1" fmla="*/ 1122805 w 1122806"/>
                  <a:gd name="connsiteY1" fmla="*/ 2783753 h 2783752"/>
                  <a:gd name="connsiteX0" fmla="*/ 633211 w 1122806"/>
                  <a:gd name="connsiteY0" fmla="*/ 0 h 2783752"/>
                  <a:gd name="connsiteX1" fmla="*/ 1122805 w 1122806"/>
                  <a:gd name="connsiteY1" fmla="*/ 2783753 h 278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806" h="2783752">
                    <a:moveTo>
                      <a:pt x="633211" y="0"/>
                    </a:moveTo>
                    <a:cubicBezTo>
                      <a:pt x="0" y="1001169"/>
                      <a:pt x="496638" y="2037810"/>
                      <a:pt x="1122805" y="2783753"/>
                    </a:cubicBezTo>
                  </a:path>
                </a:pathLst>
              </a:cu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3" name="Text Box 1041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1365302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200" dirty="0" smtClean="0"/>
                <a:t>109.183.131.17</a:t>
              </a:r>
            </a:p>
            <a:p>
              <a:pPr algn="ctr"/>
              <a:endParaRPr lang="cs-CZ" sz="1200" dirty="0" smtClean="0"/>
            </a:p>
            <a:p>
              <a:pPr algn="ctr"/>
              <a:r>
                <a:rPr lang="cs-CZ" sz="1050" dirty="0" smtClean="0"/>
                <a:t>Veřejná IP adresa přidělována dynamicky</a:t>
              </a:r>
            </a:p>
          </p:txBody>
        </p:sp>
      </p:grpSp>
      <p:grpSp>
        <p:nvGrpSpPr>
          <p:cNvPr id="15" name="Skupina 64"/>
          <p:cNvGrpSpPr/>
          <p:nvPr/>
        </p:nvGrpSpPr>
        <p:grpSpPr>
          <a:xfrm>
            <a:off x="2040457" y="1824728"/>
            <a:ext cx="5999993" cy="3335583"/>
            <a:chOff x="2040457" y="1824728"/>
            <a:chExt cx="5999993" cy="3335583"/>
          </a:xfrm>
        </p:grpSpPr>
        <p:sp>
          <p:nvSpPr>
            <p:cNvPr id="94" name="Text Box 1042"/>
            <p:cNvSpPr txBox="1">
              <a:spLocks noChangeArrowheads="1"/>
            </p:cNvSpPr>
            <p:nvPr/>
          </p:nvSpPr>
          <p:spPr bwMode="auto">
            <a:xfrm>
              <a:off x="3929058" y="3415729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600" dirty="0" smtClean="0">
                  <a:solidFill>
                    <a:schemeClr val="accent1"/>
                  </a:solidFill>
                </a:rPr>
                <a:t>Registrace</a:t>
              </a:r>
              <a:br>
                <a:rPr lang="cs-CZ" sz="1600" dirty="0" smtClean="0">
                  <a:solidFill>
                    <a:schemeClr val="accent1"/>
                  </a:solidFill>
                </a:rPr>
              </a:br>
              <a:r>
                <a:rPr lang="cs-CZ" sz="1600" dirty="0" smtClean="0">
                  <a:solidFill>
                    <a:schemeClr val="accent1"/>
                  </a:solidFill>
                </a:rPr>
                <a:t>na dispečinku</a:t>
              </a:r>
              <a:endParaRPr lang="cs-CZ" sz="1600" dirty="0">
                <a:solidFill>
                  <a:srgbClr val="FFC000"/>
                </a:solidFill>
              </a:endParaRPr>
            </a:p>
          </p:txBody>
        </p:sp>
        <p:sp>
          <p:nvSpPr>
            <p:cNvPr id="95" name="Volný tvar 94"/>
            <p:cNvSpPr/>
            <p:nvPr/>
          </p:nvSpPr>
          <p:spPr>
            <a:xfrm rot="5774584">
              <a:off x="4194204" y="-308670"/>
              <a:ext cx="1712847" cy="5979644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4779 w 584779"/>
                <a:gd name="connsiteY0" fmla="*/ 0 h 2283784"/>
                <a:gd name="connsiteX1" fmla="*/ 11906 w 584779"/>
                <a:gd name="connsiteY1" fmla="*/ 1034635 h 2283784"/>
                <a:gd name="connsiteX2" fmla="*/ 513342 w 58477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603232 w 603232"/>
                <a:gd name="connsiteY0" fmla="*/ 0 h 2283784"/>
                <a:gd name="connsiteX1" fmla="*/ 30359 w 603232"/>
                <a:gd name="connsiteY1" fmla="*/ 1034635 h 2283784"/>
                <a:gd name="connsiteX2" fmla="*/ 531795 w 603232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0 w 52093"/>
                <a:gd name="connsiteY0" fmla="*/ 0 h 2648752"/>
                <a:gd name="connsiteX1" fmla="*/ 52093 w 52093"/>
                <a:gd name="connsiteY1" fmla="*/ 2648752 h 2648752"/>
                <a:gd name="connsiteX0" fmla="*/ 650407 w 702500"/>
                <a:gd name="connsiteY0" fmla="*/ 0 h 2648752"/>
                <a:gd name="connsiteX1" fmla="*/ 702500 w 702500"/>
                <a:gd name="connsiteY1" fmla="*/ 2648752 h 2648752"/>
                <a:gd name="connsiteX0" fmla="*/ 749174 w 801267"/>
                <a:gd name="connsiteY0" fmla="*/ 0 h 2648752"/>
                <a:gd name="connsiteX1" fmla="*/ 801267 w 801267"/>
                <a:gd name="connsiteY1" fmla="*/ 2648752 h 2648752"/>
                <a:gd name="connsiteX0" fmla="*/ 768357 w 820450"/>
                <a:gd name="connsiteY0" fmla="*/ 0 h 2648752"/>
                <a:gd name="connsiteX1" fmla="*/ 820450 w 820450"/>
                <a:gd name="connsiteY1" fmla="*/ 2648752 h 2648752"/>
                <a:gd name="connsiteX0" fmla="*/ 1069303 w 1069303"/>
                <a:gd name="connsiteY0" fmla="*/ 0 h 2717733"/>
                <a:gd name="connsiteX1" fmla="*/ 820450 w 1069303"/>
                <a:gd name="connsiteY1" fmla="*/ 2717733 h 2717733"/>
                <a:gd name="connsiteX0" fmla="*/ 835146 w 835146"/>
                <a:gd name="connsiteY0" fmla="*/ 0 h 2717733"/>
                <a:gd name="connsiteX1" fmla="*/ 586293 w 835146"/>
                <a:gd name="connsiteY1" fmla="*/ 2717733 h 2717733"/>
                <a:gd name="connsiteX0" fmla="*/ 862245 w 862245"/>
                <a:gd name="connsiteY0" fmla="*/ 0 h 2754280"/>
                <a:gd name="connsiteX1" fmla="*/ 586293 w 862245"/>
                <a:gd name="connsiteY1" fmla="*/ 2754280 h 2754280"/>
                <a:gd name="connsiteX0" fmla="*/ 907787 w 907787"/>
                <a:gd name="connsiteY0" fmla="*/ 0 h 2754280"/>
                <a:gd name="connsiteX1" fmla="*/ 631835 w 907787"/>
                <a:gd name="connsiteY1" fmla="*/ 2754280 h 2754280"/>
                <a:gd name="connsiteX0" fmla="*/ 829085 w 829085"/>
                <a:gd name="connsiteY0" fmla="*/ 0 h 2923714"/>
                <a:gd name="connsiteX1" fmla="*/ 631835 w 829085"/>
                <a:gd name="connsiteY1" fmla="*/ 2923714 h 2923714"/>
                <a:gd name="connsiteX0" fmla="*/ 749174 w 749174"/>
                <a:gd name="connsiteY0" fmla="*/ 0 h 2923714"/>
                <a:gd name="connsiteX1" fmla="*/ 551924 w 749174"/>
                <a:gd name="connsiteY1" fmla="*/ 2923714 h 2923714"/>
                <a:gd name="connsiteX0" fmla="*/ 753962 w 753962"/>
                <a:gd name="connsiteY0" fmla="*/ 0 h 2894375"/>
                <a:gd name="connsiteX1" fmla="*/ 522956 w 753962"/>
                <a:gd name="connsiteY1" fmla="*/ 2894375 h 2894375"/>
                <a:gd name="connsiteX0" fmla="*/ 749174 w 749174"/>
                <a:gd name="connsiteY0" fmla="*/ 0 h 2810469"/>
                <a:gd name="connsiteX1" fmla="*/ 663648 w 749174"/>
                <a:gd name="connsiteY1" fmla="*/ 2810469 h 2810469"/>
                <a:gd name="connsiteX0" fmla="*/ 608482 w 608482"/>
                <a:gd name="connsiteY0" fmla="*/ 0 h 2810469"/>
                <a:gd name="connsiteX1" fmla="*/ 522956 w 608482"/>
                <a:gd name="connsiteY1" fmla="*/ 2810469 h 2810469"/>
                <a:gd name="connsiteX0" fmla="*/ 551379 w 551379"/>
                <a:gd name="connsiteY0" fmla="*/ 0 h 2810469"/>
                <a:gd name="connsiteX1" fmla="*/ 465853 w 551379"/>
                <a:gd name="connsiteY1" fmla="*/ 2810469 h 2810469"/>
                <a:gd name="connsiteX0" fmla="*/ 524280 w 524280"/>
                <a:gd name="connsiteY0" fmla="*/ 0 h 2773921"/>
                <a:gd name="connsiteX1" fmla="*/ 465853 w 524280"/>
                <a:gd name="connsiteY1" fmla="*/ 2773921 h 2773921"/>
                <a:gd name="connsiteX0" fmla="*/ 733904 w 733904"/>
                <a:gd name="connsiteY0" fmla="*/ 0 h 2773921"/>
                <a:gd name="connsiteX1" fmla="*/ 675477 w 733904"/>
                <a:gd name="connsiteY1" fmla="*/ 2773921 h 277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04" h="2773921">
                  <a:moveTo>
                    <a:pt x="733904" y="0"/>
                  </a:moveTo>
                  <a:cubicBezTo>
                    <a:pt x="246504" y="519330"/>
                    <a:pt x="0" y="1472204"/>
                    <a:pt x="675477" y="2773921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 rot="5774584">
              <a:off x="2762111" y="1364385"/>
              <a:ext cx="3074272" cy="4517579"/>
            </a:xfrm>
            <a:custGeom>
              <a:avLst/>
              <a:gdLst>
                <a:gd name="connsiteX0" fmla="*/ 0 w 1450181"/>
                <a:gd name="connsiteY0" fmla="*/ 0 h 2636044"/>
                <a:gd name="connsiteX1" fmla="*/ 292893 w 1450181"/>
                <a:gd name="connsiteY1" fmla="*/ 2114550 h 2636044"/>
                <a:gd name="connsiteX2" fmla="*/ 1450181 w 1450181"/>
                <a:gd name="connsiteY2" fmla="*/ 2636044 h 2636044"/>
                <a:gd name="connsiteX0" fmla="*/ 600081 w 2050262"/>
                <a:gd name="connsiteY0" fmla="*/ 0 h 2636044"/>
                <a:gd name="connsiteX1" fmla="*/ 0 w 2050262"/>
                <a:gd name="connsiteY1" fmla="*/ 592933 h 2636044"/>
                <a:gd name="connsiteX2" fmla="*/ 892974 w 2050262"/>
                <a:gd name="connsiteY2" fmla="*/ 2114550 h 2636044"/>
                <a:gd name="connsiteX3" fmla="*/ 2050262 w 2050262"/>
                <a:gd name="connsiteY3" fmla="*/ 2636044 h 2636044"/>
                <a:gd name="connsiteX0" fmla="*/ 600081 w 2050262"/>
                <a:gd name="connsiteY0" fmla="*/ 0 h 2636044"/>
                <a:gd name="connsiteX1" fmla="*/ 1500198 w 2050262"/>
                <a:gd name="connsiteY1" fmla="*/ 92867 h 2636044"/>
                <a:gd name="connsiteX2" fmla="*/ 0 w 2050262"/>
                <a:gd name="connsiteY2" fmla="*/ 592933 h 2636044"/>
                <a:gd name="connsiteX3" fmla="*/ 892974 w 2050262"/>
                <a:gd name="connsiteY3" fmla="*/ 2114550 h 2636044"/>
                <a:gd name="connsiteX4" fmla="*/ 2050262 w 2050262"/>
                <a:gd name="connsiteY4" fmla="*/ 2636044 h 2636044"/>
                <a:gd name="connsiteX0" fmla="*/ 1500198 w 2050262"/>
                <a:gd name="connsiteY0" fmla="*/ 0 h 2543177"/>
                <a:gd name="connsiteX1" fmla="*/ 0 w 2050262"/>
                <a:gd name="connsiteY1" fmla="*/ 500066 h 2543177"/>
                <a:gd name="connsiteX2" fmla="*/ 892974 w 2050262"/>
                <a:gd name="connsiteY2" fmla="*/ 2021683 h 2543177"/>
                <a:gd name="connsiteX3" fmla="*/ 2050262 w 2050262"/>
                <a:gd name="connsiteY3" fmla="*/ 2543177 h 2543177"/>
                <a:gd name="connsiteX0" fmla="*/ 0 w 2050262"/>
                <a:gd name="connsiteY0" fmla="*/ 0 h 2043111"/>
                <a:gd name="connsiteX1" fmla="*/ 892974 w 2050262"/>
                <a:gd name="connsiteY1" fmla="*/ 1521617 h 2043111"/>
                <a:gd name="connsiteX2" fmla="*/ 2050262 w 2050262"/>
                <a:gd name="connsiteY2" fmla="*/ 2043111 h 2043111"/>
                <a:gd name="connsiteX0" fmla="*/ 341711 w 1320403"/>
                <a:gd name="connsiteY0" fmla="*/ 0 h 2328863"/>
                <a:gd name="connsiteX1" fmla="*/ 163115 w 1320403"/>
                <a:gd name="connsiteY1" fmla="*/ 1807369 h 2328863"/>
                <a:gd name="connsiteX2" fmla="*/ 1320403 w 1320403"/>
                <a:gd name="connsiteY2" fmla="*/ 2328863 h 2328863"/>
                <a:gd name="connsiteX0" fmla="*/ 394098 w 1372790"/>
                <a:gd name="connsiteY0" fmla="*/ 0 h 2328863"/>
                <a:gd name="connsiteX1" fmla="*/ 215502 w 1372790"/>
                <a:gd name="connsiteY1" fmla="*/ 1807369 h 2328863"/>
                <a:gd name="connsiteX2" fmla="*/ 1372790 w 1372790"/>
                <a:gd name="connsiteY2" fmla="*/ 2328863 h 2328863"/>
                <a:gd name="connsiteX0" fmla="*/ 210742 w 1189434"/>
                <a:gd name="connsiteY0" fmla="*/ 1158484 h 3496873"/>
                <a:gd name="connsiteX1" fmla="*/ 996560 w 1189434"/>
                <a:gd name="connsiteY1" fmla="*/ 301228 h 3496873"/>
                <a:gd name="connsiteX2" fmla="*/ 32146 w 1189434"/>
                <a:gd name="connsiteY2" fmla="*/ 2965853 h 3496873"/>
                <a:gd name="connsiteX3" fmla="*/ 1189434 w 1189434"/>
                <a:gd name="connsiteY3" fmla="*/ 3487347 h 3496873"/>
                <a:gd name="connsiteX0" fmla="*/ 996560 w 1189434"/>
                <a:gd name="connsiteY0" fmla="*/ 0 h 3195645"/>
                <a:gd name="connsiteX1" fmla="*/ 32146 w 1189434"/>
                <a:gd name="connsiteY1" fmla="*/ 2664625 h 3195645"/>
                <a:gd name="connsiteX2" fmla="*/ 1189434 w 1189434"/>
                <a:gd name="connsiteY2" fmla="*/ 3186119 h 3195645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1056091 w 1177527"/>
                <a:gd name="connsiteY0" fmla="*/ 0 h 3445678"/>
                <a:gd name="connsiteX1" fmla="*/ 20239 w 1177527"/>
                <a:gd name="connsiteY1" fmla="*/ 2878939 h 3445678"/>
                <a:gd name="connsiteX2" fmla="*/ 1177527 w 1177527"/>
                <a:gd name="connsiteY2" fmla="*/ 3400433 h 3445678"/>
                <a:gd name="connsiteX0" fmla="*/ 996560 w 1189434"/>
                <a:gd name="connsiteY0" fmla="*/ 0 h 3195646"/>
                <a:gd name="connsiteX1" fmla="*/ 32146 w 1189434"/>
                <a:gd name="connsiteY1" fmla="*/ 2664626 h 3195646"/>
                <a:gd name="connsiteX2" fmla="*/ 1189434 w 1189434"/>
                <a:gd name="connsiteY2" fmla="*/ 3186120 h 3195646"/>
                <a:gd name="connsiteX0" fmla="*/ 889402 w 1082276"/>
                <a:gd name="connsiteY0" fmla="*/ 0 h 3186120"/>
                <a:gd name="connsiteX1" fmla="*/ 32146 w 1082276"/>
                <a:gd name="connsiteY1" fmla="*/ 1428760 h 3186120"/>
                <a:gd name="connsiteX2" fmla="*/ 1082276 w 1082276"/>
                <a:gd name="connsiteY2" fmla="*/ 3186120 h 3186120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904881 w 904881"/>
                <a:gd name="connsiteY0" fmla="*/ 0 h 2390783"/>
                <a:gd name="connsiteX1" fmla="*/ 47625 w 904881"/>
                <a:gd name="connsiteY1" fmla="*/ 1428760 h 2390783"/>
                <a:gd name="connsiteX2" fmla="*/ 619129 w 904881"/>
                <a:gd name="connsiteY2" fmla="*/ 2357454 h 2390783"/>
                <a:gd name="connsiteX0" fmla="*/ 904881 w 904881"/>
                <a:gd name="connsiteY0" fmla="*/ 0 h 2357454"/>
                <a:gd name="connsiteX1" fmla="*/ 47625 w 904881"/>
                <a:gd name="connsiteY1" fmla="*/ 1428760 h 2357454"/>
                <a:gd name="connsiteX2" fmla="*/ 619129 w 904881"/>
                <a:gd name="connsiteY2" fmla="*/ 2357454 h 2357454"/>
                <a:gd name="connsiteX0" fmla="*/ 869162 w 940601"/>
                <a:gd name="connsiteY0" fmla="*/ 0 h 2214578"/>
                <a:gd name="connsiteX1" fmla="*/ 11906 w 940601"/>
                <a:gd name="connsiteY1" fmla="*/ 1428760 h 2214578"/>
                <a:gd name="connsiteX2" fmla="*/ 940601 w 940601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654848 w 726287"/>
                <a:gd name="connsiteY0" fmla="*/ 0 h 2214578"/>
                <a:gd name="connsiteX1" fmla="*/ 11906 w 726287"/>
                <a:gd name="connsiteY1" fmla="*/ 1000132 h 2214578"/>
                <a:gd name="connsiteX2" fmla="*/ 726287 w 726287"/>
                <a:gd name="connsiteY2" fmla="*/ 2214578 h 2214578"/>
                <a:gd name="connsiteX0" fmla="*/ 440534 w 511973"/>
                <a:gd name="connsiteY0" fmla="*/ 0 h 2214578"/>
                <a:gd name="connsiteX1" fmla="*/ 11906 w 511973"/>
                <a:gd name="connsiteY1" fmla="*/ 1143008 h 2214578"/>
                <a:gd name="connsiteX2" fmla="*/ 511973 w 511973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54829 w 526268"/>
                <a:gd name="connsiteY0" fmla="*/ 0 h 2214578"/>
                <a:gd name="connsiteX1" fmla="*/ 26201 w 526268"/>
                <a:gd name="connsiteY1" fmla="*/ 1143008 h 2214578"/>
                <a:gd name="connsiteX2" fmla="*/ 526268 w 526268"/>
                <a:gd name="connsiteY2" fmla="*/ 2214578 h 2214578"/>
                <a:gd name="connsiteX0" fmla="*/ 431026 w 502465"/>
                <a:gd name="connsiteY0" fmla="*/ 0 h 2214578"/>
                <a:gd name="connsiteX1" fmla="*/ 2398 w 502465"/>
                <a:gd name="connsiteY1" fmla="*/ 1143008 h 2214578"/>
                <a:gd name="connsiteX2" fmla="*/ 502465 w 502465"/>
                <a:gd name="connsiteY2" fmla="*/ 2214578 h 2214578"/>
                <a:gd name="connsiteX0" fmla="*/ 433369 w 504808"/>
                <a:gd name="connsiteY0" fmla="*/ 0 h 2214578"/>
                <a:gd name="connsiteX1" fmla="*/ 4741 w 504808"/>
                <a:gd name="connsiteY1" fmla="*/ 1143008 h 2214578"/>
                <a:gd name="connsiteX2" fmla="*/ 504808 w 504808"/>
                <a:gd name="connsiteY2" fmla="*/ 2214578 h 2214578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3410 w 583410"/>
                <a:gd name="connsiteY0" fmla="*/ 0 h 2283784"/>
                <a:gd name="connsiteX1" fmla="*/ 11906 w 583410"/>
                <a:gd name="connsiteY1" fmla="*/ 1212214 h 2283784"/>
                <a:gd name="connsiteX2" fmla="*/ 511973 w 583410"/>
                <a:gd name="connsiteY2" fmla="*/ 2283784 h 2283784"/>
                <a:gd name="connsiteX0" fmla="*/ 584779 w 584779"/>
                <a:gd name="connsiteY0" fmla="*/ 0 h 2283784"/>
                <a:gd name="connsiteX1" fmla="*/ 11906 w 584779"/>
                <a:gd name="connsiteY1" fmla="*/ 1034635 h 2283784"/>
                <a:gd name="connsiteX2" fmla="*/ 513342 w 58477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590869 w 590869"/>
                <a:gd name="connsiteY0" fmla="*/ 0 h 2283784"/>
                <a:gd name="connsiteX1" fmla="*/ 17996 w 590869"/>
                <a:gd name="connsiteY1" fmla="*/ 1034635 h 2283784"/>
                <a:gd name="connsiteX2" fmla="*/ 519432 w 590869"/>
                <a:gd name="connsiteY2" fmla="*/ 2283784 h 2283784"/>
                <a:gd name="connsiteX0" fmla="*/ 603232 w 603232"/>
                <a:gd name="connsiteY0" fmla="*/ 0 h 2283784"/>
                <a:gd name="connsiteX1" fmla="*/ 30359 w 603232"/>
                <a:gd name="connsiteY1" fmla="*/ 1034635 h 2283784"/>
                <a:gd name="connsiteX2" fmla="*/ 531795 w 603232"/>
                <a:gd name="connsiteY2" fmla="*/ 2283784 h 2283784"/>
                <a:gd name="connsiteX0" fmla="*/ 71437 w 71437"/>
                <a:gd name="connsiteY0" fmla="*/ 0 h 2283784"/>
                <a:gd name="connsiteX1" fmla="*/ 0 w 71437"/>
                <a:gd name="connsiteY1" fmla="*/ 2283784 h 2283784"/>
                <a:gd name="connsiteX0" fmla="*/ 0 w 52093"/>
                <a:gd name="connsiteY0" fmla="*/ 0 h 2648752"/>
                <a:gd name="connsiteX1" fmla="*/ 52093 w 52093"/>
                <a:gd name="connsiteY1" fmla="*/ 2648752 h 2648752"/>
                <a:gd name="connsiteX0" fmla="*/ 650407 w 702500"/>
                <a:gd name="connsiteY0" fmla="*/ 0 h 2648752"/>
                <a:gd name="connsiteX1" fmla="*/ 702500 w 702500"/>
                <a:gd name="connsiteY1" fmla="*/ 2648752 h 2648752"/>
                <a:gd name="connsiteX0" fmla="*/ 749174 w 801267"/>
                <a:gd name="connsiteY0" fmla="*/ 0 h 2648752"/>
                <a:gd name="connsiteX1" fmla="*/ 801267 w 801267"/>
                <a:gd name="connsiteY1" fmla="*/ 2648752 h 2648752"/>
                <a:gd name="connsiteX0" fmla="*/ 768357 w 820450"/>
                <a:gd name="connsiteY0" fmla="*/ 0 h 2648752"/>
                <a:gd name="connsiteX1" fmla="*/ 820450 w 820450"/>
                <a:gd name="connsiteY1" fmla="*/ 2648752 h 2648752"/>
                <a:gd name="connsiteX0" fmla="*/ 1069303 w 1069303"/>
                <a:gd name="connsiteY0" fmla="*/ 0 h 2717733"/>
                <a:gd name="connsiteX1" fmla="*/ 820450 w 1069303"/>
                <a:gd name="connsiteY1" fmla="*/ 2717733 h 2717733"/>
                <a:gd name="connsiteX0" fmla="*/ 835146 w 835146"/>
                <a:gd name="connsiteY0" fmla="*/ 0 h 2717733"/>
                <a:gd name="connsiteX1" fmla="*/ 586293 w 835146"/>
                <a:gd name="connsiteY1" fmla="*/ 2717733 h 2717733"/>
                <a:gd name="connsiteX0" fmla="*/ 862245 w 862245"/>
                <a:gd name="connsiteY0" fmla="*/ 0 h 2754280"/>
                <a:gd name="connsiteX1" fmla="*/ 586293 w 862245"/>
                <a:gd name="connsiteY1" fmla="*/ 2754280 h 2754280"/>
                <a:gd name="connsiteX0" fmla="*/ 907787 w 907787"/>
                <a:gd name="connsiteY0" fmla="*/ 0 h 2754280"/>
                <a:gd name="connsiteX1" fmla="*/ 631835 w 907787"/>
                <a:gd name="connsiteY1" fmla="*/ 2754280 h 2754280"/>
                <a:gd name="connsiteX0" fmla="*/ 829085 w 829085"/>
                <a:gd name="connsiteY0" fmla="*/ 0 h 2923714"/>
                <a:gd name="connsiteX1" fmla="*/ 631835 w 829085"/>
                <a:gd name="connsiteY1" fmla="*/ 2923714 h 2923714"/>
                <a:gd name="connsiteX0" fmla="*/ 749174 w 749174"/>
                <a:gd name="connsiteY0" fmla="*/ 0 h 2923714"/>
                <a:gd name="connsiteX1" fmla="*/ 551924 w 749174"/>
                <a:gd name="connsiteY1" fmla="*/ 2923714 h 2923714"/>
                <a:gd name="connsiteX0" fmla="*/ 753962 w 753962"/>
                <a:gd name="connsiteY0" fmla="*/ 0 h 2894375"/>
                <a:gd name="connsiteX1" fmla="*/ 522956 w 753962"/>
                <a:gd name="connsiteY1" fmla="*/ 2894375 h 2894375"/>
                <a:gd name="connsiteX0" fmla="*/ 749174 w 749174"/>
                <a:gd name="connsiteY0" fmla="*/ 0 h 2810469"/>
                <a:gd name="connsiteX1" fmla="*/ 663648 w 749174"/>
                <a:gd name="connsiteY1" fmla="*/ 2810469 h 2810469"/>
                <a:gd name="connsiteX0" fmla="*/ 608482 w 608482"/>
                <a:gd name="connsiteY0" fmla="*/ 0 h 2810469"/>
                <a:gd name="connsiteX1" fmla="*/ 522956 w 608482"/>
                <a:gd name="connsiteY1" fmla="*/ 2810469 h 2810469"/>
                <a:gd name="connsiteX0" fmla="*/ 551379 w 551379"/>
                <a:gd name="connsiteY0" fmla="*/ 0 h 2810469"/>
                <a:gd name="connsiteX1" fmla="*/ 465853 w 551379"/>
                <a:gd name="connsiteY1" fmla="*/ 2810469 h 2810469"/>
                <a:gd name="connsiteX0" fmla="*/ 524280 w 524280"/>
                <a:gd name="connsiteY0" fmla="*/ 0 h 2773921"/>
                <a:gd name="connsiteX1" fmla="*/ 465853 w 524280"/>
                <a:gd name="connsiteY1" fmla="*/ 2773921 h 2773921"/>
                <a:gd name="connsiteX0" fmla="*/ 1194380 w 1194380"/>
                <a:gd name="connsiteY0" fmla="*/ 0 h 1281987"/>
                <a:gd name="connsiteX1" fmla="*/ 465853 w 1194380"/>
                <a:gd name="connsiteY1" fmla="*/ 1281987 h 1281987"/>
                <a:gd name="connsiteX0" fmla="*/ 1269169 w 1269169"/>
                <a:gd name="connsiteY0" fmla="*/ 604886 h 1886873"/>
                <a:gd name="connsiteX1" fmla="*/ 540642 w 1269169"/>
                <a:gd name="connsiteY1" fmla="*/ 1886873 h 1886873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269169 w 1269169"/>
                <a:gd name="connsiteY0" fmla="*/ 604886 h 1924690"/>
                <a:gd name="connsiteX1" fmla="*/ 540358 w 1269169"/>
                <a:gd name="connsiteY1" fmla="*/ 1924690 h 1924690"/>
                <a:gd name="connsiteX0" fmla="*/ 1317234 w 1317234"/>
                <a:gd name="connsiteY0" fmla="*/ 775874 h 2095678"/>
                <a:gd name="connsiteX1" fmla="*/ 588423 w 1317234"/>
                <a:gd name="connsiteY1" fmla="*/ 2095678 h 209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7234" h="2095678">
                  <a:moveTo>
                    <a:pt x="1317234" y="775874"/>
                  </a:moveTo>
                  <a:cubicBezTo>
                    <a:pt x="0" y="0"/>
                    <a:pt x="90524" y="936278"/>
                    <a:pt x="588423" y="2095678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0" name="TextovéPole 59"/>
          <p:cNvSpPr txBox="1"/>
          <p:nvPr/>
        </p:nvSpPr>
        <p:spPr>
          <a:xfrm>
            <a:off x="1428728" y="211007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LAN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0" grpId="0"/>
      <p:bldP spid="43" grpId="0" animBg="1"/>
      <p:bldP spid="46" grpId="0"/>
      <p:bldP spid="56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GPRS </a:t>
            </a:r>
            <a:r>
              <a:rPr lang="cs-CZ" dirty="0" err="1" smtClean="0"/>
              <a:t>WatchDog</a:t>
            </a:r>
            <a:r>
              <a:rPr lang="cs-CZ" dirty="0" smtClean="0"/>
              <a:t> pro AlfaBox</a:t>
            </a:r>
            <a:endParaRPr lang="cs-CZ" dirty="0"/>
          </a:p>
        </p:txBody>
      </p:sp>
      <p:sp>
        <p:nvSpPr>
          <p:cNvPr id="62" name="Zástupný symbol pro obsah 6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GPRS cesta (</a:t>
            </a:r>
            <a:r>
              <a:rPr lang="cs-CZ" dirty="0" err="1" smtClean="0"/>
              <a:t>PPPWay</a:t>
            </a:r>
            <a:r>
              <a:rPr lang="cs-CZ" dirty="0" smtClean="0"/>
              <a:t>) v </a:t>
            </a:r>
            <a:r>
              <a:rPr lang="cs-CZ" dirty="0" err="1" smtClean="0"/>
              <a:t>AlfaBoxu</a:t>
            </a:r>
            <a:r>
              <a:rPr lang="cs-CZ" dirty="0" smtClean="0"/>
              <a:t> testuje konektivitu</a:t>
            </a:r>
          </a:p>
          <a:p>
            <a:r>
              <a:rPr lang="cs-CZ" dirty="0" smtClean="0"/>
              <a:t>Posílá periodicky PING na zadanou IP adresu</a:t>
            </a:r>
          </a:p>
          <a:p>
            <a:r>
              <a:rPr lang="cs-CZ" dirty="0" smtClean="0"/>
              <a:t>Pokud nepřijde odpověď</a:t>
            </a:r>
          </a:p>
          <a:p>
            <a:pPr lvl="1"/>
            <a:r>
              <a:rPr lang="cs-CZ" dirty="0" smtClean="0"/>
              <a:t>AlfaBox </a:t>
            </a:r>
            <a:r>
              <a:rPr lang="cs-CZ" dirty="0" err="1" smtClean="0"/>
              <a:t>restar</a:t>
            </a:r>
            <a:r>
              <a:rPr lang="en-CA" dirty="0" smtClean="0"/>
              <a:t>t</a:t>
            </a:r>
            <a:r>
              <a:rPr lang="cs-CZ" dirty="0" err="1" smtClean="0"/>
              <a:t>uje</a:t>
            </a:r>
            <a:r>
              <a:rPr lang="cs-CZ" dirty="0" smtClean="0"/>
              <a:t> GPRS modem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974" y="1589088"/>
            <a:ext cx="2653926" cy="467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Šipka doprava 13"/>
          <p:cNvSpPr/>
          <p:nvPr/>
        </p:nvSpPr>
        <p:spPr>
          <a:xfrm>
            <a:off x="4572000" y="4643446"/>
            <a:ext cx="100013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572000" y="4929198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Možnosti a použití více monitorů ve vizualizaci</a:t>
            </a:r>
          </a:p>
          <a:p>
            <a:r>
              <a:rPr lang="cs-CZ" dirty="0" smtClean="0"/>
              <a:t>Konfigurace Windows, panelu nástrojů a vizuálního projektu pro více monitorů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na více monitorech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idx="1"/>
          </p:nvPr>
        </p:nvSpPr>
        <p:spPr/>
      </p:sp>
      <p:grpSp>
        <p:nvGrpSpPr>
          <p:cNvPr id="2" name="Skupina 101"/>
          <p:cNvGrpSpPr/>
          <p:nvPr/>
        </p:nvGrpSpPr>
        <p:grpSpPr>
          <a:xfrm>
            <a:off x="1714480" y="2714620"/>
            <a:ext cx="1500198" cy="1189982"/>
            <a:chOff x="1571604" y="2857496"/>
            <a:chExt cx="2000264" cy="1586642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Skupina 90"/>
            <p:cNvGrpSpPr/>
            <p:nvPr/>
          </p:nvGrpSpPr>
          <p:grpSpPr>
            <a:xfrm>
              <a:off x="1684499" y="2983484"/>
              <a:ext cx="1760400" cy="988298"/>
              <a:chOff x="1684499" y="2983484"/>
              <a:chExt cx="1760400" cy="988298"/>
            </a:xfrm>
          </p:grpSpPr>
          <p:pic>
            <p:nvPicPr>
              <p:cNvPr id="8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4499" y="2985382"/>
                <a:ext cx="1760400" cy="9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Volný tvar 83"/>
              <p:cNvSpPr/>
              <p:nvPr/>
            </p:nvSpPr>
            <p:spPr>
              <a:xfrm flipV="1">
                <a:off x="1684499" y="2983484"/>
                <a:ext cx="387171" cy="98640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4" name="Skupina 100"/>
          <p:cNvGrpSpPr/>
          <p:nvPr/>
        </p:nvGrpSpPr>
        <p:grpSpPr>
          <a:xfrm>
            <a:off x="4572000" y="2500306"/>
            <a:ext cx="1500198" cy="1189982"/>
            <a:chOff x="3500430" y="2857496"/>
            <a:chExt cx="2000264" cy="158664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Skupina 84"/>
            <p:cNvGrpSpPr/>
            <p:nvPr/>
          </p:nvGrpSpPr>
          <p:grpSpPr>
            <a:xfrm>
              <a:off x="3620821" y="2985381"/>
              <a:ext cx="1760400" cy="990000"/>
              <a:chOff x="6189148" y="2083894"/>
              <a:chExt cx="1664292" cy="947661"/>
            </a:xfrm>
          </p:grpSpPr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9148" y="2083894"/>
                <a:ext cx="1664292" cy="947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7" name="Volný tvar 86"/>
              <p:cNvSpPr/>
              <p:nvPr/>
            </p:nvSpPr>
            <p:spPr>
              <a:xfrm flipV="1">
                <a:off x="6202423" y="2090530"/>
                <a:ext cx="323329" cy="940769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6" name="Skupina 99"/>
          <p:cNvGrpSpPr/>
          <p:nvPr/>
        </p:nvGrpSpPr>
        <p:grpSpPr>
          <a:xfrm>
            <a:off x="6000760" y="2714620"/>
            <a:ext cx="1501200" cy="1191600"/>
            <a:chOff x="6000760" y="2714620"/>
            <a:chExt cx="2000264" cy="158664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2714620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Skupina 87"/>
            <p:cNvGrpSpPr/>
            <p:nvPr/>
          </p:nvGrpSpPr>
          <p:grpSpPr>
            <a:xfrm>
              <a:off x="6124663" y="2850001"/>
              <a:ext cx="1760400" cy="990000"/>
              <a:chOff x="6186141" y="3233034"/>
              <a:chExt cx="1667300" cy="947661"/>
            </a:xfrm>
          </p:grpSpPr>
          <p:pic>
            <p:nvPicPr>
              <p:cNvPr id="89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86141" y="3233034"/>
                <a:ext cx="1667300" cy="927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0" name="Volný tvar 89"/>
              <p:cNvSpPr/>
              <p:nvPr/>
            </p:nvSpPr>
            <p:spPr>
              <a:xfrm flipV="1">
                <a:off x="6186141" y="3239670"/>
                <a:ext cx="356269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1" name="Skupina 98"/>
          <p:cNvGrpSpPr/>
          <p:nvPr/>
        </p:nvGrpSpPr>
        <p:grpSpPr>
          <a:xfrm>
            <a:off x="3143240" y="2500306"/>
            <a:ext cx="1500198" cy="1189982"/>
            <a:chOff x="1071538" y="1142984"/>
            <a:chExt cx="2000264" cy="1586642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1142984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Skupina 95"/>
            <p:cNvGrpSpPr/>
            <p:nvPr/>
          </p:nvGrpSpPr>
          <p:grpSpPr>
            <a:xfrm>
              <a:off x="1184435" y="1270870"/>
              <a:ext cx="1760399" cy="990000"/>
              <a:chOff x="4300463" y="3233034"/>
              <a:chExt cx="1670927" cy="941025"/>
            </a:xfrm>
          </p:grpSpPr>
          <p:pic>
            <p:nvPicPr>
              <p:cNvPr id="97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04382" y="3239669"/>
                <a:ext cx="1667008" cy="92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" name="Volný tvar 97"/>
              <p:cNvSpPr/>
              <p:nvPr/>
            </p:nvSpPr>
            <p:spPr>
              <a:xfrm flipV="1">
                <a:off x="4300463" y="3233034"/>
                <a:ext cx="324618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65127"/>
            <a:ext cx="1643074" cy="6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Skupina 122"/>
          <p:cNvGrpSpPr/>
          <p:nvPr/>
        </p:nvGrpSpPr>
        <p:grpSpPr>
          <a:xfrm>
            <a:off x="3035473" y="0"/>
            <a:ext cx="6108528" cy="1857364"/>
            <a:chOff x="285720" y="1397358"/>
            <a:chExt cx="8561267" cy="2603146"/>
          </a:xfrm>
        </p:grpSpPr>
        <p:pic>
          <p:nvPicPr>
            <p:cNvPr id="103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285720" y="1397358"/>
              <a:ext cx="2131847" cy="1298212"/>
            </a:xfrm>
            <a:prstGeom prst="rect">
              <a:avLst/>
            </a:prstGeom>
          </p:spPr>
        </p:pic>
        <p:pic>
          <p:nvPicPr>
            <p:cNvPr id="104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6715140" y="1397358"/>
              <a:ext cx="2131847" cy="1298212"/>
            </a:xfrm>
            <a:prstGeom prst="rect">
              <a:avLst/>
            </a:prstGeom>
          </p:spPr>
        </p:pic>
        <p:pic>
          <p:nvPicPr>
            <p:cNvPr id="105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285720" y="2702292"/>
              <a:ext cx="2131847" cy="1298212"/>
            </a:xfrm>
            <a:prstGeom prst="rect">
              <a:avLst/>
            </a:prstGeom>
          </p:spPr>
        </p:pic>
        <p:pic>
          <p:nvPicPr>
            <p:cNvPr id="106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6715140" y="2702292"/>
              <a:ext cx="2131847" cy="1298212"/>
            </a:xfrm>
            <a:prstGeom prst="rect">
              <a:avLst/>
            </a:prstGeom>
          </p:spPr>
        </p:pic>
        <p:grpSp>
          <p:nvGrpSpPr>
            <p:cNvPr id="14" name="Skupina 106"/>
            <p:cNvGrpSpPr/>
            <p:nvPr/>
          </p:nvGrpSpPr>
          <p:grpSpPr>
            <a:xfrm>
              <a:off x="2428860" y="1397358"/>
              <a:ext cx="2131847" cy="1298212"/>
              <a:chOff x="2428860" y="1397358"/>
              <a:chExt cx="2131847" cy="1298212"/>
            </a:xfrm>
          </p:grpSpPr>
          <p:pic>
            <p:nvPicPr>
              <p:cNvPr id="108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428860" y="1397358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0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30526" y="1500174"/>
                <a:ext cx="1898598" cy="1083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0" name="Volný tvar 109"/>
              <p:cNvSpPr/>
              <p:nvPr/>
            </p:nvSpPr>
            <p:spPr>
              <a:xfrm flipV="1">
                <a:off x="2522969" y="1500174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5" name="Skupina 110"/>
            <p:cNvGrpSpPr/>
            <p:nvPr/>
          </p:nvGrpSpPr>
          <p:grpSpPr>
            <a:xfrm>
              <a:off x="2428860" y="2702292"/>
              <a:ext cx="2131847" cy="1298212"/>
              <a:chOff x="2428860" y="2702292"/>
              <a:chExt cx="2131847" cy="1298212"/>
            </a:xfrm>
          </p:grpSpPr>
          <p:pic>
            <p:nvPicPr>
              <p:cNvPr id="112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428860" y="2702292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13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0858" y="2808728"/>
                <a:ext cx="1898266" cy="1048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4" name="Volný tvar 113"/>
              <p:cNvSpPr/>
              <p:nvPr/>
            </p:nvSpPr>
            <p:spPr>
              <a:xfrm flipV="1">
                <a:off x="2526394" y="2801172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6" name="Skupina 114"/>
            <p:cNvGrpSpPr/>
            <p:nvPr/>
          </p:nvGrpSpPr>
          <p:grpSpPr>
            <a:xfrm>
              <a:off x="4572000" y="1397358"/>
              <a:ext cx="2131847" cy="1298212"/>
              <a:chOff x="4572000" y="1397358"/>
              <a:chExt cx="2131847" cy="1298212"/>
            </a:xfrm>
          </p:grpSpPr>
          <p:pic>
            <p:nvPicPr>
              <p:cNvPr id="116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1397358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7090" y="1492617"/>
                <a:ext cx="1895173" cy="107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8" name="Volný tvar 117"/>
              <p:cNvSpPr/>
              <p:nvPr/>
            </p:nvSpPr>
            <p:spPr>
              <a:xfrm flipV="1">
                <a:off x="4692205" y="1500174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7" name="Skupina 118"/>
            <p:cNvGrpSpPr/>
            <p:nvPr/>
          </p:nvGrpSpPr>
          <p:grpSpPr>
            <a:xfrm>
              <a:off x="4572000" y="2702292"/>
              <a:ext cx="2131847" cy="1298212"/>
              <a:chOff x="4572000" y="2702292"/>
              <a:chExt cx="2131847" cy="1298212"/>
            </a:xfrm>
          </p:grpSpPr>
          <p:pic>
            <p:nvPicPr>
              <p:cNvPr id="120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2702292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2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3666" y="2801172"/>
                <a:ext cx="1898598" cy="1056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2" name="Volný tvar 121"/>
              <p:cNvSpPr/>
              <p:nvPr/>
            </p:nvSpPr>
            <p:spPr>
              <a:xfrm flipV="1">
                <a:off x="4673666" y="2808729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125" name="Zástupný symbol pro datum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6" name="Zástupný symbol pro zápatí 1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Ethernet </a:t>
            </a:r>
            <a:r>
              <a:rPr lang="cs-CZ" dirty="0" err="1" smtClean="0"/>
              <a:t>WatchDog</a:t>
            </a:r>
            <a:r>
              <a:rPr lang="cs-CZ" dirty="0" smtClean="0"/>
              <a:t> pro AlfaBox</a:t>
            </a:r>
            <a:endParaRPr lang="cs-CZ" dirty="0"/>
          </a:p>
        </p:txBody>
      </p:sp>
      <p:sp>
        <p:nvSpPr>
          <p:cNvPr id="62" name="Zástupný symbol pro obsah 6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Ethernetové</a:t>
            </a:r>
            <a:r>
              <a:rPr lang="cs-CZ" dirty="0" smtClean="0"/>
              <a:t> cesta (UDP </a:t>
            </a:r>
            <a:r>
              <a:rPr lang="cs-CZ" dirty="0" err="1" smtClean="0"/>
              <a:t>Way</a:t>
            </a:r>
            <a:r>
              <a:rPr lang="cs-CZ" dirty="0" smtClean="0"/>
              <a:t>) v </a:t>
            </a:r>
            <a:r>
              <a:rPr lang="cs-CZ" dirty="0" err="1" smtClean="0"/>
              <a:t>AlfaBoxu</a:t>
            </a:r>
            <a:r>
              <a:rPr lang="cs-CZ" dirty="0" smtClean="0"/>
              <a:t> testuje konektivitu</a:t>
            </a:r>
          </a:p>
          <a:p>
            <a:r>
              <a:rPr lang="cs-CZ" dirty="0" smtClean="0"/>
              <a:t>Posílá periodicky PING na zadanou IP adresu</a:t>
            </a:r>
          </a:p>
          <a:p>
            <a:r>
              <a:rPr lang="cs-CZ" dirty="0" smtClean="0"/>
              <a:t>Pokud nepřijde do zadaného času odpověď</a:t>
            </a:r>
          </a:p>
          <a:p>
            <a:pPr lvl="1"/>
            <a:r>
              <a:rPr lang="cs-CZ" dirty="0" smtClean="0"/>
              <a:t>AlfaBox se </a:t>
            </a:r>
            <a:r>
              <a:rPr lang="cs-CZ" dirty="0" err="1" smtClean="0"/>
              <a:t>restar</a:t>
            </a:r>
            <a:r>
              <a:rPr lang="en-CA" dirty="0" smtClean="0"/>
              <a:t>t</a:t>
            </a:r>
            <a:r>
              <a:rPr lang="cs-CZ" dirty="0" err="1" smtClean="0"/>
              <a:t>uje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208" y="1589088"/>
            <a:ext cx="35058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Šipka doprava 64"/>
          <p:cNvSpPr/>
          <p:nvPr/>
        </p:nvSpPr>
        <p:spPr>
          <a:xfrm>
            <a:off x="4071934" y="4500570"/>
            <a:ext cx="100013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Šipka doprava 65"/>
          <p:cNvSpPr/>
          <p:nvPr/>
        </p:nvSpPr>
        <p:spPr>
          <a:xfrm>
            <a:off x="4071934" y="4786322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Šipka doprava 66"/>
          <p:cNvSpPr/>
          <p:nvPr/>
        </p:nvSpPr>
        <p:spPr>
          <a:xfrm>
            <a:off x="4071934" y="5072074"/>
            <a:ext cx="100013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Poskytování dat a export do SQL databází</a:t>
            </a:r>
          </a:p>
          <a:p>
            <a:r>
              <a:rPr lang="cs-CZ" dirty="0" smtClean="0"/>
              <a:t>Definice SQL exportů</a:t>
            </a: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ProSQL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idx="1"/>
          </p:nvPr>
        </p:nvSpPr>
        <p:spPr/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71546"/>
            <a:ext cx="10086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071546"/>
            <a:ext cx="188389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Šipka doprava 29"/>
          <p:cNvSpPr/>
          <p:nvPr/>
        </p:nvSpPr>
        <p:spPr>
          <a:xfrm>
            <a:off x="4500562" y="2000240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" name="Picture 2" descr="http://cfnewsads.thomasnet.com/images/large/585/5855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7166"/>
            <a:ext cx="1786847" cy="3000396"/>
          </a:xfrm>
          <a:prstGeom prst="rect">
            <a:avLst/>
          </a:prstGeom>
          <a:noFill/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35729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http://www.inisoft.cz/public/upload/images/k-strankam/technicke-parametry-programu/Sql_server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357430"/>
            <a:ext cx="2700467" cy="2219483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14290"/>
            <a:ext cx="1428760" cy="8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Poskytování dat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4250432" cy="3581400"/>
          </a:xfrm>
        </p:spPr>
        <p:txBody>
          <a:bodyPr>
            <a:noAutofit/>
          </a:bodyPr>
          <a:lstStyle/>
          <a:p>
            <a:r>
              <a:rPr lang="cs-CZ" sz="2600" dirty="0" smtClean="0"/>
              <a:t>Sdílený soubor na lokálním disku nebo serveru</a:t>
            </a:r>
          </a:p>
          <a:p>
            <a:r>
              <a:rPr lang="cs-CZ" sz="2600" dirty="0" smtClean="0"/>
              <a:t>Aktuální data nebo trendy</a:t>
            </a:r>
          </a:p>
          <a:p>
            <a:r>
              <a:rPr lang="cs-CZ" sz="2600" dirty="0" smtClean="0"/>
              <a:t>Výpočet spotřeb za období </a:t>
            </a:r>
          </a:p>
          <a:p>
            <a:r>
              <a:rPr lang="cs-CZ" sz="2600" dirty="0" smtClean="0"/>
              <a:t>Formát exportu dle potřeb zákazníka</a:t>
            </a:r>
          </a:p>
          <a:p>
            <a:r>
              <a:rPr lang="cs-CZ" sz="2600" dirty="0" smtClean="0"/>
              <a:t>Automaticky nebo manuálně</a:t>
            </a:r>
            <a:endParaRPr lang="cs-CZ" sz="26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Export aktuálních dat nebo trendů</a:t>
            </a:r>
          </a:p>
          <a:p>
            <a:r>
              <a:rPr lang="cs-CZ" sz="2600" dirty="0" smtClean="0"/>
              <a:t>Možnost výpočtu spotřeb</a:t>
            </a:r>
          </a:p>
          <a:p>
            <a:r>
              <a:rPr lang="cs-CZ" sz="2600" dirty="0" smtClean="0"/>
              <a:t>Nutno specifikovat tabulky, sloupce, identifikátory</a:t>
            </a:r>
            <a:endParaRPr lang="cs-CZ" sz="26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Textové, CSV soubory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SQL databáze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30722" name="Picture 2" descr="http://marakana.com/static/images/logos/logo-db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 do SQL - ProSQL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Nový server – služba ProSQL</a:t>
            </a:r>
          </a:p>
          <a:p>
            <a:r>
              <a:rPr lang="cs-CZ" dirty="0" smtClean="0"/>
              <a:t>Nová konzola pro správu SQL projektu</a:t>
            </a:r>
          </a:p>
          <a:p>
            <a:r>
              <a:rPr lang="cs-CZ" dirty="0" smtClean="0"/>
              <a:t>Export dat do databází, souborů</a:t>
            </a:r>
          </a:p>
          <a:p>
            <a:pPr lvl="1"/>
            <a:r>
              <a:rPr lang="cs-CZ" dirty="0" smtClean="0"/>
              <a:t>Microsoft SQL</a:t>
            </a:r>
          </a:p>
          <a:p>
            <a:pPr lvl="1"/>
            <a:r>
              <a:rPr lang="cs-CZ" dirty="0" err="1" smtClean="0"/>
              <a:t>MySQL</a:t>
            </a:r>
            <a:endParaRPr lang="cs-CZ" dirty="0" smtClean="0"/>
          </a:p>
          <a:p>
            <a:pPr lvl="1"/>
            <a:r>
              <a:rPr lang="cs-CZ" dirty="0" smtClean="0"/>
              <a:t>XLS, XLSX, CSV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952" y="1589088"/>
            <a:ext cx="28083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Šipka doprava 15"/>
          <p:cNvSpPr/>
          <p:nvPr/>
        </p:nvSpPr>
        <p:spPr>
          <a:xfrm>
            <a:off x="5143504" y="5357826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29586" y="5500702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databáze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Otevřeme Správu ProSQL v </a:t>
            </a:r>
            <a:r>
              <a:rPr lang="cs-CZ" dirty="0" err="1" smtClean="0"/>
              <a:t>designeru</a:t>
            </a:r>
            <a:endParaRPr lang="cs-CZ" dirty="0" smtClean="0"/>
          </a:p>
          <a:p>
            <a:r>
              <a:rPr lang="cs-CZ" dirty="0" smtClean="0"/>
              <a:t>Vyrobíme novou databázi v ProSQL</a:t>
            </a:r>
          </a:p>
          <a:p>
            <a:r>
              <a:rPr lang="cs-CZ" dirty="0" smtClean="0"/>
              <a:t>Nastavíme název</a:t>
            </a:r>
          </a:p>
          <a:p>
            <a:r>
              <a:rPr lang="cs-CZ" dirty="0" smtClean="0"/>
              <a:t>Vybereme typ</a:t>
            </a:r>
          </a:p>
          <a:p>
            <a:r>
              <a:rPr lang="cs-CZ" dirty="0" smtClean="0"/>
              <a:t>Zadáme adresu serveru</a:t>
            </a:r>
          </a:p>
          <a:p>
            <a:r>
              <a:rPr lang="cs-CZ" dirty="0" err="1" smtClean="0"/>
              <a:t>Autentikační</a:t>
            </a:r>
            <a:r>
              <a:rPr lang="cs-CZ" dirty="0" smtClean="0"/>
              <a:t> údaje</a:t>
            </a:r>
          </a:p>
          <a:p>
            <a:r>
              <a:rPr lang="cs-CZ" dirty="0" smtClean="0"/>
              <a:t>Ostatní je </a:t>
            </a:r>
            <a:r>
              <a:rPr lang="cs-CZ" dirty="0" err="1" smtClean="0"/>
              <a:t>předvyplněno</a:t>
            </a:r>
            <a:r>
              <a:rPr lang="cs-CZ" dirty="0" smtClean="0"/>
              <a:t>, lze změnit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2786082" cy="12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3575383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Šipka doprava 18"/>
          <p:cNvSpPr/>
          <p:nvPr/>
        </p:nvSpPr>
        <p:spPr>
          <a:xfrm>
            <a:off x="4357686" y="3500438"/>
            <a:ext cx="100013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4500562" y="3714752"/>
            <a:ext cx="857256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4714876" y="4643446"/>
            <a:ext cx="64294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4857752" y="5072074"/>
            <a:ext cx="500066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exportní tabulky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Vložíme do databáze tabulku zvoleného typu</a:t>
            </a:r>
          </a:p>
          <a:p>
            <a:pPr lvl="1"/>
            <a:r>
              <a:rPr lang="cs-CZ" dirty="0" smtClean="0"/>
              <a:t>Auto – vše z modulu</a:t>
            </a:r>
          </a:p>
          <a:p>
            <a:pPr lvl="1"/>
            <a:r>
              <a:rPr lang="cs-CZ" dirty="0" err="1" smtClean="0"/>
              <a:t>Normal</a:t>
            </a:r>
            <a:r>
              <a:rPr lang="cs-CZ" dirty="0" smtClean="0"/>
              <a:t> – výběr z modulu</a:t>
            </a:r>
          </a:p>
          <a:p>
            <a:pPr lvl="1"/>
            <a:r>
              <a:rPr lang="cs-CZ" dirty="0" smtClean="0"/>
              <a:t>Report – vlastní struktura</a:t>
            </a:r>
          </a:p>
          <a:p>
            <a:r>
              <a:rPr lang="cs-CZ" dirty="0" smtClean="0"/>
              <a:t>Zadáme / upravíme strukturu tabulky v SQL – sloupce a klíče</a:t>
            </a:r>
          </a:p>
          <a:p>
            <a:pPr lvl="1"/>
            <a:r>
              <a:rPr lang="cs-CZ" dirty="0" smtClean="0"/>
              <a:t>Jméno proměnné</a:t>
            </a:r>
          </a:p>
          <a:p>
            <a:pPr lvl="1"/>
            <a:r>
              <a:rPr lang="cs-CZ" dirty="0" smtClean="0"/>
              <a:t>Hodnota proměnné</a:t>
            </a:r>
          </a:p>
          <a:p>
            <a:pPr lvl="1"/>
            <a:r>
              <a:rPr lang="cs-CZ" dirty="0" smtClean="0"/>
              <a:t>Validita</a:t>
            </a:r>
          </a:p>
          <a:p>
            <a:pPr lvl="1"/>
            <a:r>
              <a:rPr lang="cs-CZ" dirty="0" smtClean="0"/>
              <a:t>Čas obnovy</a:t>
            </a:r>
          </a:p>
          <a:p>
            <a:r>
              <a:rPr lang="cs-CZ" dirty="0" smtClean="0"/>
              <a:t>Nastavíme</a:t>
            </a:r>
          </a:p>
          <a:p>
            <a:pPr lvl="1"/>
            <a:r>
              <a:rPr lang="cs-CZ" dirty="0" smtClean="0"/>
              <a:t>Přepisování hodnot</a:t>
            </a:r>
          </a:p>
          <a:p>
            <a:pPr lvl="1"/>
            <a:r>
              <a:rPr lang="cs-CZ" dirty="0" smtClean="0"/>
              <a:t>Pouze změny hodnot</a:t>
            </a:r>
          </a:p>
          <a:p>
            <a:pPr lvl="1"/>
            <a:r>
              <a:rPr lang="cs-CZ" dirty="0" smtClean="0"/>
              <a:t>Periodu exportu</a:t>
            </a:r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2005 - 2012 ALFA </a:t>
            </a:r>
            <a:r>
              <a:rPr lang="cs-CZ" dirty="0" err="1" smtClean="0"/>
              <a:t>Mikrosystémy</a:t>
            </a:r>
            <a:r>
              <a:rPr lang="cs-CZ" dirty="0" smtClean="0"/>
              <a:t>, s.r.o.</a:t>
            </a:r>
            <a:endParaRPr lang="cs-CZ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131" y="2786058"/>
            <a:ext cx="49088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786082" cy="111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214818"/>
            <a:ext cx="2729079" cy="209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Šipka doprava 22"/>
          <p:cNvSpPr/>
          <p:nvPr/>
        </p:nvSpPr>
        <p:spPr>
          <a:xfrm>
            <a:off x="4071934" y="2000240"/>
            <a:ext cx="1000132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3214678" y="3643314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3786182" y="5214950"/>
            <a:ext cx="1000132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3" grpId="1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Projekt spustíme, připojíme se k databázi (lokální nabídka databáze v projektu)</a:t>
            </a:r>
          </a:p>
          <a:p>
            <a:r>
              <a:rPr lang="cs-CZ" dirty="0" smtClean="0"/>
              <a:t>Zkontrolujeme výsledek, můžeme upravovat, mazat záznamy i tabulky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výsledku exportu ProSQL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358114" cy="37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ProCop 3.4 a HW klíč</a:t>
            </a:r>
          </a:p>
          <a:p>
            <a:r>
              <a:rPr lang="cs-CZ" dirty="0" smtClean="0"/>
              <a:t>Update licence v monitorovacím systému</a:t>
            </a: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licence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idx="1"/>
          </p:nvPr>
        </p:nvSpPr>
        <p:spPr/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0042"/>
            <a:ext cx="1285884" cy="236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00042"/>
            <a:ext cx="25903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214686"/>
            <a:ext cx="10888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Násobení 28"/>
          <p:cNvSpPr/>
          <p:nvPr/>
        </p:nvSpPr>
        <p:spPr>
          <a:xfrm>
            <a:off x="2428860" y="3286124"/>
            <a:ext cx="1000132" cy="1000132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prava 29"/>
          <p:cNvSpPr/>
          <p:nvPr/>
        </p:nvSpPr>
        <p:spPr>
          <a:xfrm>
            <a:off x="3428992" y="3357562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92893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Plus 35"/>
          <p:cNvSpPr/>
          <p:nvPr/>
        </p:nvSpPr>
        <p:spPr>
          <a:xfrm>
            <a:off x="6429388" y="3286124"/>
            <a:ext cx="785818" cy="785818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071810"/>
            <a:ext cx="1103311" cy="11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vlastnosti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Paralelní klíč NELZE použít pro ProCop 3.4</a:t>
            </a:r>
          </a:p>
          <a:p>
            <a:r>
              <a:rPr lang="cs-CZ" dirty="0" smtClean="0"/>
              <a:t>Elektronické licence</a:t>
            </a:r>
            <a:r>
              <a:rPr lang="en-CA" dirty="0" smtClean="0"/>
              <a:t> (</a:t>
            </a:r>
            <a:r>
              <a:rPr lang="en-CA" dirty="0" err="1" smtClean="0"/>
              <a:t>soubor</a:t>
            </a:r>
            <a:r>
              <a:rPr lang="en-CA" dirty="0" smtClean="0"/>
              <a:t>)</a:t>
            </a:r>
            <a:r>
              <a:rPr lang="cs-CZ" dirty="0" smtClean="0"/>
              <a:t> od ProCop 3.4</a:t>
            </a:r>
          </a:p>
          <a:p>
            <a:r>
              <a:rPr lang="cs-CZ" dirty="0" smtClean="0"/>
              <a:t>Při upgrade na </a:t>
            </a:r>
            <a:r>
              <a:rPr lang="en-CA" dirty="0" smtClean="0"/>
              <a:t>v. </a:t>
            </a:r>
            <a:r>
              <a:rPr lang="cs-CZ" dirty="0" smtClean="0"/>
              <a:t>3.4 je nutné přehrát USB klíč</a:t>
            </a:r>
          </a:p>
          <a:p>
            <a:endParaRPr lang="cs-CZ" dirty="0" smtClean="0"/>
          </a:p>
          <a:p>
            <a:r>
              <a:rPr lang="cs-CZ" dirty="0" smtClean="0"/>
              <a:t>Nyní nutno přesně specifikovat podtypy regulátorů</a:t>
            </a:r>
          </a:p>
          <a:p>
            <a:pPr lvl="1"/>
            <a:r>
              <a:rPr lang="cs-CZ" dirty="0" smtClean="0"/>
              <a:t>PXC10, 12, 22, 36, 52, 64, 100, …</a:t>
            </a:r>
          </a:p>
          <a:p>
            <a:pPr lvl="1"/>
            <a:r>
              <a:rPr lang="cs-CZ" dirty="0" err="1" smtClean="0"/>
              <a:t>Unigyr</a:t>
            </a:r>
            <a:r>
              <a:rPr lang="cs-CZ" dirty="0" smtClean="0"/>
              <a:t> PRU1, PRU2, PRU10, RWP 80 v 1.0, 3.0, 3.5</a:t>
            </a:r>
          </a:p>
          <a:p>
            <a:r>
              <a:rPr lang="cs-CZ" dirty="0" smtClean="0"/>
              <a:t>Změna licence i při malém upgrade 3.</a:t>
            </a:r>
            <a:r>
              <a:rPr lang="en-CA" dirty="0" smtClean="0"/>
              <a:t>3-&gt;3.4-&gt;3.5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licence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534036" cy="4572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dirty="0" smtClean="0"/>
              <a:t>Elektronická licence je soubor XXXX-</a:t>
            </a:r>
            <a:r>
              <a:rPr lang="cs-CZ" dirty="0" err="1" smtClean="0"/>
              <a:t>XXXX.hsl</a:t>
            </a:r>
            <a:endParaRPr lang="cs-CZ" dirty="0" smtClean="0"/>
          </a:p>
          <a:p>
            <a:pPr lvl="1"/>
            <a:r>
              <a:rPr lang="cs-CZ" dirty="0" smtClean="0"/>
              <a:t>XXXX-XXXX je hexadecimální výrobní číslo konkrétního kusu klíče</a:t>
            </a:r>
          </a:p>
          <a:p>
            <a:pPr lvl="1"/>
            <a:r>
              <a:rPr lang="cs-CZ" dirty="0" smtClean="0"/>
              <a:t>Nelze použít s jiným kusem HW klíče – nebude fungovat</a:t>
            </a:r>
            <a:endParaRPr lang="en-CA" dirty="0" smtClean="0"/>
          </a:p>
          <a:p>
            <a:r>
              <a:rPr lang="cs-CZ" dirty="0" smtClean="0"/>
              <a:t>Nemusí být vždy</a:t>
            </a:r>
          </a:p>
          <a:p>
            <a:r>
              <a:rPr lang="cs-CZ" dirty="0" smtClean="0"/>
              <a:t>Soubor lze zaslat e-mailem, jakkoliv archivovat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500306"/>
            <a:ext cx="2490811" cy="249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ProCop na dvou monitorech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Copyright © 2005 - 2012 ALFA </a:t>
            </a:r>
            <a:r>
              <a:rPr lang="cs-CZ" dirty="0" err="1" smtClean="0"/>
              <a:t>Mikrosystémy</a:t>
            </a:r>
            <a:r>
              <a:rPr lang="cs-CZ" dirty="0" smtClean="0"/>
              <a:t>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7154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Panel </a:t>
            </a:r>
            <a:r>
              <a:rPr lang="cs-CZ" sz="2400" dirty="0" smtClean="0"/>
              <a:t>nástrojů ProCop na jednom monitoru</a:t>
            </a:r>
          </a:p>
          <a:p>
            <a:r>
              <a:rPr lang="cs-CZ" sz="2400" dirty="0" smtClean="0"/>
              <a:t>Displeje, trendy, alarmy volitelně i na více monitorech</a:t>
            </a:r>
          </a:p>
          <a:p>
            <a:endParaRPr lang="cs-CZ" sz="2400" dirty="0"/>
          </a:p>
        </p:txBody>
      </p:sp>
      <p:sp>
        <p:nvSpPr>
          <p:cNvPr id="32" name="Volný tvar 31"/>
          <p:cNvSpPr/>
          <p:nvPr/>
        </p:nvSpPr>
        <p:spPr>
          <a:xfrm flipV="1">
            <a:off x="540066" y="3628831"/>
            <a:ext cx="1293669" cy="2082676"/>
          </a:xfrm>
          <a:custGeom>
            <a:avLst/>
            <a:gdLst>
              <a:gd name="connsiteX0" fmla="*/ 0 w 642942"/>
              <a:gd name="connsiteY0" fmla="*/ 1000132 h 1000132"/>
              <a:gd name="connsiteX1" fmla="*/ 0 w 642942"/>
              <a:gd name="connsiteY1" fmla="*/ 0 h 1000132"/>
              <a:gd name="connsiteX2" fmla="*/ 642942 w 642942"/>
              <a:gd name="connsiteY2" fmla="*/ 1000132 h 1000132"/>
              <a:gd name="connsiteX3" fmla="*/ 0 w 642942"/>
              <a:gd name="connsiteY3" fmla="*/ 1000132 h 1000132"/>
              <a:gd name="connsiteX0" fmla="*/ 0 w 642942"/>
              <a:gd name="connsiteY0" fmla="*/ 1000132 h 1000132"/>
              <a:gd name="connsiteX1" fmla="*/ 0 w 642942"/>
              <a:gd name="connsiteY1" fmla="*/ 0 h 1000132"/>
              <a:gd name="connsiteX2" fmla="*/ 357190 w 642942"/>
              <a:gd name="connsiteY2" fmla="*/ 0 h 1000132"/>
              <a:gd name="connsiteX3" fmla="*/ 642942 w 642942"/>
              <a:gd name="connsiteY3" fmla="*/ 1000132 h 1000132"/>
              <a:gd name="connsiteX4" fmla="*/ 0 w 642942"/>
              <a:gd name="connsiteY4" fmla="*/ 1000132 h 1000132"/>
              <a:gd name="connsiteX0" fmla="*/ 0 w 642942"/>
              <a:gd name="connsiteY0" fmla="*/ 1000132 h 1000132"/>
              <a:gd name="connsiteX1" fmla="*/ 0 w 642942"/>
              <a:gd name="connsiteY1" fmla="*/ 0 h 1000132"/>
              <a:gd name="connsiteX2" fmla="*/ 285752 w 642942"/>
              <a:gd name="connsiteY2" fmla="*/ 0 h 1000132"/>
              <a:gd name="connsiteX3" fmla="*/ 642942 w 642942"/>
              <a:gd name="connsiteY3" fmla="*/ 1000132 h 1000132"/>
              <a:gd name="connsiteX4" fmla="*/ 0 w 642942"/>
              <a:gd name="connsiteY4" fmla="*/ 1000132 h 1000132"/>
              <a:gd name="connsiteX0" fmla="*/ 0 w 642942"/>
              <a:gd name="connsiteY0" fmla="*/ 1071570 h 1071570"/>
              <a:gd name="connsiteX1" fmla="*/ 0 w 642942"/>
              <a:gd name="connsiteY1" fmla="*/ 0 h 1071570"/>
              <a:gd name="connsiteX2" fmla="*/ 285752 w 642942"/>
              <a:gd name="connsiteY2" fmla="*/ 71438 h 1071570"/>
              <a:gd name="connsiteX3" fmla="*/ 642942 w 642942"/>
              <a:gd name="connsiteY3" fmla="*/ 1071570 h 1071570"/>
              <a:gd name="connsiteX4" fmla="*/ 0 w 642942"/>
              <a:gd name="connsiteY4" fmla="*/ 1071570 h 1071570"/>
              <a:gd name="connsiteX0" fmla="*/ 0 w 642942"/>
              <a:gd name="connsiteY0" fmla="*/ 1071570 h 1071570"/>
              <a:gd name="connsiteX1" fmla="*/ 0 w 642942"/>
              <a:gd name="connsiteY1" fmla="*/ 0 h 1071570"/>
              <a:gd name="connsiteX2" fmla="*/ 285752 w 642942"/>
              <a:gd name="connsiteY2" fmla="*/ 0 h 1071570"/>
              <a:gd name="connsiteX3" fmla="*/ 642942 w 642942"/>
              <a:gd name="connsiteY3" fmla="*/ 1071570 h 1071570"/>
              <a:gd name="connsiteX4" fmla="*/ 0 w 642942"/>
              <a:gd name="connsiteY4" fmla="*/ 1071570 h 1071570"/>
              <a:gd name="connsiteX0" fmla="*/ 0 w 665613"/>
              <a:gd name="connsiteY0" fmla="*/ 1071570 h 1071570"/>
              <a:gd name="connsiteX1" fmla="*/ 0 w 665613"/>
              <a:gd name="connsiteY1" fmla="*/ 0 h 1071570"/>
              <a:gd name="connsiteX2" fmla="*/ 285752 w 665613"/>
              <a:gd name="connsiteY2" fmla="*/ 0 h 1071570"/>
              <a:gd name="connsiteX3" fmla="*/ 665613 w 665613"/>
              <a:gd name="connsiteY3" fmla="*/ 1071570 h 1071570"/>
              <a:gd name="connsiteX4" fmla="*/ 0 w 665613"/>
              <a:gd name="connsiteY4" fmla="*/ 1071570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613" h="1071570">
                <a:moveTo>
                  <a:pt x="0" y="1071570"/>
                </a:moveTo>
                <a:lnTo>
                  <a:pt x="0" y="0"/>
                </a:lnTo>
                <a:lnTo>
                  <a:pt x="285752" y="0"/>
                </a:lnTo>
                <a:lnTo>
                  <a:pt x="665613" y="1071570"/>
                </a:lnTo>
                <a:lnTo>
                  <a:pt x="0" y="1071570"/>
                </a:lnTo>
                <a:close/>
              </a:path>
            </a:pathLst>
          </a:custGeom>
          <a:solidFill>
            <a:srgbClr val="F8F8F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586020"/>
            <a:ext cx="9072594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5852" y="2643182"/>
            <a:ext cx="142876" cy="210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Aktivace elektronické licence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31318" cy="44958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Aktivace nové / upgrade stávající licence </a:t>
            </a:r>
          </a:p>
          <a:p>
            <a:pPr lvl="1"/>
            <a:r>
              <a:rPr lang="cs-CZ" dirty="0" smtClean="0"/>
              <a:t>Licenční soubor (.</a:t>
            </a:r>
            <a:r>
              <a:rPr lang="cs-CZ" dirty="0" err="1" smtClean="0"/>
              <a:t>hsl</a:t>
            </a:r>
            <a:r>
              <a:rPr lang="cs-CZ" dirty="0" smtClean="0"/>
              <a:t>) nakopírujeme do instalačního adresáře ProCop</a:t>
            </a:r>
          </a:p>
          <a:p>
            <a:pPr lvl="1"/>
            <a:r>
              <a:rPr lang="cs-CZ" dirty="0" smtClean="0"/>
              <a:t>Existuje-li soubor stejného jména, přepíšeme jej – již nebude potřeba</a:t>
            </a:r>
          </a:p>
          <a:p>
            <a:pPr lvl="1"/>
            <a:r>
              <a:rPr lang="cs-CZ" dirty="0" smtClean="0"/>
              <a:t>Restartujeme počítač (nebo služby ProCop – </a:t>
            </a:r>
            <a:r>
              <a:rPr lang="cs-CZ" dirty="0" err="1" smtClean="0"/>
              <a:t>ProAcs</a:t>
            </a:r>
            <a:r>
              <a:rPr lang="cs-CZ" dirty="0" smtClean="0"/>
              <a:t>, …)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Licence má sériové číslo </a:t>
            </a:r>
          </a:p>
          <a:p>
            <a:pPr lvl="1"/>
            <a:r>
              <a:rPr lang="cs-CZ" dirty="0" smtClean="0"/>
              <a:t>nelze se vrátit k předchozímu souboru - licenci</a:t>
            </a:r>
          </a:p>
          <a:p>
            <a:r>
              <a:rPr lang="cs-CZ" dirty="0" smtClean="0"/>
              <a:t>Bez licenčního souboru je klíč nadále nepoužitelný</a:t>
            </a:r>
          </a:p>
          <a:p>
            <a:r>
              <a:rPr lang="cs-CZ" dirty="0" smtClean="0"/>
              <a:t>Při ztrátě licenčního souboru (.</a:t>
            </a:r>
            <a:r>
              <a:rPr lang="cs-CZ" dirty="0" err="1" smtClean="0"/>
              <a:t>hsl</a:t>
            </a:r>
            <a:r>
              <a:rPr lang="cs-CZ" dirty="0" smtClean="0"/>
              <a:t>) vystavíme duplikát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21442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us 7"/>
          <p:cNvSpPr/>
          <p:nvPr/>
        </p:nvSpPr>
        <p:spPr>
          <a:xfrm>
            <a:off x="7929586" y="2857496"/>
            <a:ext cx="785818" cy="785818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143380"/>
            <a:ext cx="1103311" cy="11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licenc</a:t>
            </a:r>
            <a:r>
              <a:rPr lang="cs-CZ" dirty="0" smtClean="0"/>
              <a:t>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Panel n</a:t>
            </a:r>
            <a:r>
              <a:rPr lang="cs-CZ" sz="1600" dirty="0" err="1" smtClean="0"/>
              <a:t>ástrojů</a:t>
            </a:r>
            <a:r>
              <a:rPr lang="cs-CZ" sz="1600" dirty="0" smtClean="0"/>
              <a:t> ProCop/</a:t>
            </a:r>
            <a:r>
              <a:rPr lang="en-US" sz="1600" dirty="0" err="1" smtClean="0"/>
              <a:t>Zobrazit</a:t>
            </a:r>
            <a:r>
              <a:rPr lang="en-US" sz="1600" dirty="0" smtClean="0"/>
              <a:t> /</a:t>
            </a:r>
            <a:r>
              <a:rPr lang="en-US" sz="1600" dirty="0" err="1" smtClean="0"/>
              <a:t>Licence</a:t>
            </a:r>
            <a:endParaRPr lang="cs-CZ" sz="1600" dirty="0" smtClean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Panel nástrojů/Zobrazit/Kontrola licencí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333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1681"/>
            <a:ext cx="2808312" cy="44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428868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605342" cy="365125"/>
          </a:xfrm>
        </p:spPr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r>
              <a:rPr lang="en-US" sz="4400" dirty="0">
                <a:solidFill>
                  <a:srgbClr val="0070C0"/>
                </a:solidFill>
              </a:rPr>
              <a:t>ALFA </a:t>
            </a:r>
            <a:r>
              <a:rPr lang="cs-CZ" sz="4400" dirty="0">
                <a:solidFill>
                  <a:srgbClr val="0070C0"/>
                </a:solidFill>
              </a:rPr>
              <a:t>Mikrosystémy, s.r.o.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3276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Adresa: 	Rudná 839/90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			700 30 Ostrava – Zábřeh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Telefon: 	</a:t>
            </a:r>
            <a:r>
              <a:rPr lang="en-US" dirty="0"/>
              <a:t>+420 </a:t>
            </a:r>
            <a:r>
              <a:rPr lang="cs-CZ" dirty="0"/>
              <a:t>596 788 689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Fax: 		</a:t>
            </a:r>
            <a:r>
              <a:rPr lang="en-US" dirty="0"/>
              <a:t>+420 </a:t>
            </a:r>
            <a:r>
              <a:rPr lang="cs-CZ" dirty="0"/>
              <a:t>596 788 691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Mail: 		</a:t>
            </a:r>
            <a:r>
              <a:rPr lang="cs-CZ" dirty="0">
                <a:hlinkClick r:id="rId2"/>
              </a:rPr>
              <a:t>mail@alfamik.cz</a:t>
            </a:r>
            <a:r>
              <a:rPr lang="cs-CZ" dirty="0"/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Web: 		http</a:t>
            </a:r>
            <a:r>
              <a:rPr lang="en-US" dirty="0"/>
              <a:t>://</a:t>
            </a:r>
            <a:r>
              <a:rPr lang="cs-CZ" dirty="0"/>
              <a:t>www.alfamik.cz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382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/>
            <a:r>
              <a:rPr lang="cs-CZ" sz="3600" dirty="0">
                <a:solidFill>
                  <a:srgbClr val="0070C0"/>
                </a:solidFill>
              </a:rPr>
              <a:t>Automatizace technologií</a:t>
            </a:r>
          </a:p>
        </p:txBody>
      </p:sp>
      <p:sp>
        <p:nvSpPr>
          <p:cNvPr id="9830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2438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cs-CZ" sz="2800" dirty="0"/>
          </a:p>
        </p:txBody>
      </p:sp>
      <p:pic>
        <p:nvPicPr>
          <p:cNvPr id="117762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ProCop na více monitorech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434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ProCop od v. 3.4 umožňuje využívat až 8 monitorů</a:t>
            </a:r>
          </a:p>
          <a:p>
            <a:r>
              <a:rPr lang="cs-CZ" dirty="0" smtClean="0"/>
              <a:t>Panel nástrojů ProCop na jednom z monitorů</a:t>
            </a:r>
          </a:p>
          <a:p>
            <a:endParaRPr lang="cs-CZ" dirty="0" smtClean="0"/>
          </a:p>
          <a:p>
            <a:r>
              <a:rPr lang="cs-CZ" dirty="0" smtClean="0"/>
              <a:t>Na všech monitorech volitelný obsah</a:t>
            </a:r>
          </a:p>
          <a:p>
            <a:r>
              <a:rPr lang="cs-CZ" dirty="0" smtClean="0"/>
              <a:t>Více technologických schémat </a:t>
            </a:r>
          </a:p>
          <a:p>
            <a:r>
              <a:rPr lang="cs-CZ" dirty="0" smtClean="0"/>
              <a:t>Více oken trendů, alarmů</a:t>
            </a:r>
          </a:p>
          <a:p>
            <a:endParaRPr lang="cs-CZ" dirty="0" smtClean="0"/>
          </a:p>
          <a:p>
            <a:r>
              <a:rPr lang="cs-CZ" dirty="0" smtClean="0"/>
              <a:t>Snadné přesouvání oken mezi monitory tlačítky</a:t>
            </a:r>
          </a:p>
          <a:p>
            <a:r>
              <a:rPr lang="cs-CZ" dirty="0" smtClean="0"/>
              <a:t>Uživatelská možnost výběru monitoru při kliknutí (klávesou </a:t>
            </a:r>
            <a:r>
              <a:rPr lang="en-CA" dirty="0" smtClean="0"/>
              <a:t>&lt;</a:t>
            </a:r>
            <a:r>
              <a:rPr lang="cs-CZ" dirty="0" smtClean="0"/>
              <a:t>Shift</a:t>
            </a:r>
            <a:r>
              <a:rPr lang="en-CA" dirty="0" smtClean="0"/>
              <a:t>&gt;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grpSp>
        <p:nvGrpSpPr>
          <p:cNvPr id="10" name="Skupina 101"/>
          <p:cNvGrpSpPr/>
          <p:nvPr/>
        </p:nvGrpSpPr>
        <p:grpSpPr>
          <a:xfrm>
            <a:off x="7429520" y="2071678"/>
            <a:ext cx="1500198" cy="1189982"/>
            <a:chOff x="1571604" y="2857496"/>
            <a:chExt cx="2000264" cy="158664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Skupina 90"/>
            <p:cNvGrpSpPr/>
            <p:nvPr/>
          </p:nvGrpSpPr>
          <p:grpSpPr>
            <a:xfrm>
              <a:off x="1684499" y="2983484"/>
              <a:ext cx="1760400" cy="988298"/>
              <a:chOff x="1684499" y="2983484"/>
              <a:chExt cx="1760400" cy="988298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4499" y="2985382"/>
                <a:ext cx="1760400" cy="9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Volný tvar 15"/>
              <p:cNvSpPr/>
              <p:nvPr/>
            </p:nvSpPr>
            <p:spPr>
              <a:xfrm flipV="1">
                <a:off x="1684499" y="2983484"/>
                <a:ext cx="387171" cy="98640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7" name="Skupina 100"/>
          <p:cNvGrpSpPr/>
          <p:nvPr/>
        </p:nvGrpSpPr>
        <p:grpSpPr>
          <a:xfrm>
            <a:off x="6143636" y="2643182"/>
            <a:ext cx="1500198" cy="1189982"/>
            <a:chOff x="3500430" y="2857496"/>
            <a:chExt cx="2000264" cy="158664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Skupina 84"/>
            <p:cNvGrpSpPr/>
            <p:nvPr/>
          </p:nvGrpSpPr>
          <p:grpSpPr>
            <a:xfrm>
              <a:off x="3620821" y="2985381"/>
              <a:ext cx="1760400" cy="990000"/>
              <a:chOff x="6189148" y="2083894"/>
              <a:chExt cx="1664292" cy="947661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9148" y="2083894"/>
                <a:ext cx="1664292" cy="947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Volný tvar 20"/>
              <p:cNvSpPr/>
              <p:nvPr/>
            </p:nvSpPr>
            <p:spPr>
              <a:xfrm flipV="1">
                <a:off x="6202423" y="2090530"/>
                <a:ext cx="323329" cy="940769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22" name="Skupina 99"/>
          <p:cNvGrpSpPr/>
          <p:nvPr/>
        </p:nvGrpSpPr>
        <p:grpSpPr>
          <a:xfrm>
            <a:off x="6500826" y="3643314"/>
            <a:ext cx="1501200" cy="1191600"/>
            <a:chOff x="6000760" y="2714620"/>
            <a:chExt cx="2000264" cy="158664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2714620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4" name="Skupina 87"/>
            <p:cNvGrpSpPr/>
            <p:nvPr/>
          </p:nvGrpSpPr>
          <p:grpSpPr>
            <a:xfrm>
              <a:off x="6124663" y="2850001"/>
              <a:ext cx="1760400" cy="990000"/>
              <a:chOff x="6186141" y="3233034"/>
              <a:chExt cx="1667300" cy="947661"/>
            </a:xfrm>
          </p:grpSpPr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86141" y="3233034"/>
                <a:ext cx="1667300" cy="927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Volný tvar 25"/>
              <p:cNvSpPr/>
              <p:nvPr/>
            </p:nvSpPr>
            <p:spPr>
              <a:xfrm flipV="1">
                <a:off x="6186141" y="3239670"/>
                <a:ext cx="356269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27" name="Skupina 98"/>
          <p:cNvGrpSpPr/>
          <p:nvPr/>
        </p:nvGrpSpPr>
        <p:grpSpPr>
          <a:xfrm>
            <a:off x="7500958" y="4286256"/>
            <a:ext cx="1500198" cy="1189982"/>
            <a:chOff x="1071538" y="1142984"/>
            <a:chExt cx="2000264" cy="1586642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1142984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" name="Skupina 95"/>
            <p:cNvGrpSpPr/>
            <p:nvPr/>
          </p:nvGrpSpPr>
          <p:grpSpPr>
            <a:xfrm>
              <a:off x="1184435" y="1270870"/>
              <a:ext cx="1760399" cy="990000"/>
              <a:chOff x="4300463" y="3233034"/>
              <a:chExt cx="1670927" cy="941025"/>
            </a:xfrm>
          </p:grpSpPr>
          <p:pic>
            <p:nvPicPr>
              <p:cNvPr id="30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04382" y="3239669"/>
                <a:ext cx="1667008" cy="92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Volný tvar 30"/>
              <p:cNvSpPr/>
              <p:nvPr/>
            </p:nvSpPr>
            <p:spPr>
              <a:xfrm flipV="1">
                <a:off x="4300463" y="3233034"/>
                <a:ext cx="324618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214818"/>
            <a:ext cx="1643074" cy="6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monitoru při otevírání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0017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Uživatel přidrží klávesu </a:t>
            </a:r>
            <a:r>
              <a:rPr lang="en-CA" dirty="0" smtClean="0"/>
              <a:t>&lt;Shift&gt; </a:t>
            </a:r>
            <a:r>
              <a:rPr lang="cs-CZ" dirty="0" smtClean="0"/>
              <a:t>při stisku tlačítka</a:t>
            </a:r>
          </a:p>
          <a:p>
            <a:r>
              <a:rPr lang="cs-CZ" dirty="0" smtClean="0"/>
              <a:t>Graficky volí monitor, na kterém se má otevřít/přesunout</a:t>
            </a:r>
          </a:p>
          <a:p>
            <a:r>
              <a:rPr lang="cs-CZ" dirty="0" smtClean="0"/>
              <a:t>Při volbě monitoru stisknutý </a:t>
            </a:r>
            <a:r>
              <a:rPr lang="en-CA" dirty="0" smtClean="0"/>
              <a:t>&lt;Shift&gt; </a:t>
            </a:r>
            <a:r>
              <a:rPr lang="cs-CZ" dirty="0" smtClean="0"/>
              <a:t>znamená další instanci</a:t>
            </a:r>
          </a:p>
          <a:p>
            <a:r>
              <a:rPr lang="cs-CZ" dirty="0" smtClean="0"/>
              <a:t>Pokud  </a:t>
            </a:r>
            <a:r>
              <a:rPr lang="en-CA" dirty="0" smtClean="0"/>
              <a:t>&lt;</a:t>
            </a:r>
            <a:r>
              <a:rPr lang="cs-CZ" dirty="0" smtClean="0"/>
              <a:t>Shift</a:t>
            </a:r>
            <a:r>
              <a:rPr lang="en-CA" dirty="0" smtClean="0"/>
              <a:t>&gt;</a:t>
            </a:r>
            <a:r>
              <a:rPr lang="cs-CZ" dirty="0" smtClean="0"/>
              <a:t> není stisknut, znamená to přesun existující instance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7974013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ipsa 12"/>
          <p:cNvSpPr/>
          <p:nvPr/>
        </p:nvSpPr>
        <p:spPr>
          <a:xfrm>
            <a:off x="2428860" y="3286124"/>
            <a:ext cx="3571900" cy="242889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9058" y="3286124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ovéPole 14"/>
          <p:cNvSpPr txBox="1"/>
          <p:nvPr/>
        </p:nvSpPr>
        <p:spPr>
          <a:xfrm>
            <a:off x="2285984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&lt;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Shift</a:t>
            </a:r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&gt;</a:t>
            </a:r>
            <a:endParaRPr lang="cs-CZ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monitoru funguje kdekoliv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8508" cy="140017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Volba monitoru klávesou </a:t>
            </a:r>
            <a:r>
              <a:rPr lang="en-CA" dirty="0" smtClean="0"/>
              <a:t>&lt;Shift&gt; </a:t>
            </a:r>
            <a:r>
              <a:rPr lang="cs-CZ" dirty="0" smtClean="0"/>
              <a:t>funguje při každém otevření</a:t>
            </a:r>
          </a:p>
          <a:p>
            <a:r>
              <a:rPr lang="cs-CZ" dirty="0" smtClean="0"/>
              <a:t>V panelu nástrojů, ve stromu displejů</a:t>
            </a:r>
          </a:p>
          <a:p>
            <a:r>
              <a:rPr lang="cs-CZ" dirty="0" smtClean="0"/>
              <a:t>V technologických displejích na dynamizaci </a:t>
            </a:r>
            <a:r>
              <a:rPr lang="cs-CZ" dirty="0" err="1" smtClean="0"/>
              <a:t>AccessDisplay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2928958" cy="18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429132"/>
            <a:ext cx="30991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928934"/>
            <a:ext cx="29971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643446"/>
            <a:ext cx="2775662" cy="16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1604" y="3071810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0694" y="3429000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86710" y="4929198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9058" y="4786322"/>
            <a:ext cx="357190" cy="5262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ovéPole 18"/>
          <p:cNvSpPr txBox="1"/>
          <p:nvPr/>
        </p:nvSpPr>
        <p:spPr>
          <a:xfrm>
            <a:off x="71406" y="328612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&lt;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Shift</a:t>
            </a:r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&gt;</a:t>
            </a:r>
            <a:endParaRPr lang="cs-CZ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00496" y="328612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&lt;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Shift</a:t>
            </a:r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&gt;</a:t>
            </a:r>
            <a:endParaRPr lang="cs-CZ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7422" y="478632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&lt;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Shift</a:t>
            </a:r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&gt;</a:t>
            </a:r>
            <a:endParaRPr lang="cs-CZ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29322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&lt;</a:t>
            </a:r>
            <a:r>
              <a:rPr lang="cs-CZ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Shift</a:t>
            </a:r>
            <a:r>
              <a:rPr lang="en-C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&gt;</a:t>
            </a:r>
            <a:endParaRPr lang="cs-CZ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Přesun na jiný monitor tlačítky</a:t>
            </a:r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8508" cy="218599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Panel nástrojů má nová tlačítka s čísly připojených monitorů</a:t>
            </a:r>
          </a:p>
          <a:p>
            <a:r>
              <a:rPr lang="cs-CZ" dirty="0" smtClean="0"/>
              <a:t>Stiskem tlačítka se panel přesune na požadovaný monitor</a:t>
            </a:r>
          </a:p>
          <a:p>
            <a:r>
              <a:rPr lang="cs-CZ" dirty="0" smtClean="0"/>
              <a:t>Každé okno displejů, trendů, alarmů má rovněž tlačítka pro přesun na jiný požadovaný monitor</a:t>
            </a:r>
          </a:p>
          <a:p>
            <a:r>
              <a:rPr lang="cs-CZ" dirty="0" smtClean="0"/>
              <a:t>Přibylo tlačítko s křížkem pro zavření okna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6811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Elipsa 14"/>
          <p:cNvSpPr/>
          <p:nvPr/>
        </p:nvSpPr>
        <p:spPr>
          <a:xfrm>
            <a:off x="5500694" y="3741946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000760" y="4820890"/>
            <a:ext cx="1357322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Konfigurace Windows 7 pro více monitorů</a:t>
            </a:r>
            <a:endParaRPr lang="cs-CZ" sz="36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Operační systém Windows 7 (XP) Professional, Server 2008</a:t>
            </a:r>
          </a:p>
          <a:p>
            <a:r>
              <a:rPr lang="cs-CZ" sz="1800" dirty="0" smtClean="0"/>
              <a:t>Grafická karta (karty) s potřebným počtem výstupů a grafických procesorů (GPU)</a:t>
            </a:r>
          </a:p>
          <a:p>
            <a:r>
              <a:rPr lang="cs-CZ" sz="1800" dirty="0" smtClean="0"/>
              <a:t>Pracovní plocha Windows rozšířena na všechny monitory</a:t>
            </a:r>
          </a:p>
          <a:p>
            <a:r>
              <a:rPr lang="cs-CZ" sz="1800" dirty="0" smtClean="0"/>
              <a:t>Všechny monitory nejlépe se shodným rozlišením</a:t>
            </a:r>
            <a:endParaRPr lang="cs-CZ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6500858" cy="361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Šipka doprava 9"/>
          <p:cNvSpPr/>
          <p:nvPr/>
        </p:nvSpPr>
        <p:spPr>
          <a:xfrm>
            <a:off x="571472" y="3214686"/>
            <a:ext cx="1000132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flipH="1">
            <a:off x="6215074" y="3786190"/>
            <a:ext cx="928694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flipH="1">
            <a:off x="4643438" y="5286388"/>
            <a:ext cx="928694" cy="35719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op 3.2 a síťové technologi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ProCop 3.2 a síťové technologie</Template>
  <TotalTime>3446</TotalTime>
  <Words>2283</Words>
  <Application>Microsoft Office PowerPoint</Application>
  <PresentationFormat>Předvádění na obrazovce (4:3)</PresentationFormat>
  <Paragraphs>441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ProCop 3.2 a síťové technologie</vt:lpstr>
      <vt:lpstr>ProCop 3.4, AlfaBox+ a SQL</vt:lpstr>
      <vt:lpstr>Novinky ProCop 3.4 a AlfaBox+</vt:lpstr>
      <vt:lpstr>Vizualizace na více monitorech</vt:lpstr>
      <vt:lpstr>ProCop na dvou monitorech</vt:lpstr>
      <vt:lpstr>ProCop na více monitorech</vt:lpstr>
      <vt:lpstr>Volba monitoru při otevírání</vt:lpstr>
      <vt:lpstr>Volba monitoru funguje kdekoliv</vt:lpstr>
      <vt:lpstr>Přesun na jiný monitor tlačítky</vt:lpstr>
      <vt:lpstr>Konfigurace Windows 7 pro více monitorů</vt:lpstr>
      <vt:lpstr>Nastavení více monitorů v Panelu nástrojů ProCop</vt:lpstr>
      <vt:lpstr>Konfigurace vizuálního projektu</vt:lpstr>
      <vt:lpstr>Rozčlenění displejů do skupin</vt:lpstr>
      <vt:lpstr>Dynamizace Access Display</vt:lpstr>
      <vt:lpstr>Vizuální dynamizace OnStart</vt:lpstr>
      <vt:lpstr>Nová systémová událost,  zpoždění</vt:lpstr>
      <vt:lpstr>AlfaBox nahrazen AlfaBox+</vt:lpstr>
      <vt:lpstr>Hlavní vlastnosti AlfaBox +</vt:lpstr>
      <vt:lpstr>AlfaBox+: Nový a výkonnější</vt:lpstr>
      <vt:lpstr>Programové celky AlfaBox 3.0 i +</vt:lpstr>
      <vt:lpstr>Jak přehrát AlfaBox…</vt:lpstr>
      <vt:lpstr>AlfaBox Loader přímo za běhu projektu</vt:lpstr>
      <vt:lpstr>Vytvoření aktualizačního USB Flash Disku pro AlfaBox +</vt:lpstr>
      <vt:lpstr>Přehrání FW a SW AlfaBox+ za běhu</vt:lpstr>
      <vt:lpstr>Stavové ikony v projektu – designer</vt:lpstr>
      <vt:lpstr>AlfaBox+: Připojení přes Internet</vt:lpstr>
      <vt:lpstr>AlfaBox+ v Internetu (i mobilním)</vt:lpstr>
      <vt:lpstr>   Konfigurace registrace</vt:lpstr>
      <vt:lpstr>Dispečink za firewallem v LAN, AlfaBox+ v Internetu</vt:lpstr>
      <vt:lpstr>GPRS WatchDog pro AlfaBox</vt:lpstr>
      <vt:lpstr>Ethernet WatchDog pro AlfaBox</vt:lpstr>
      <vt:lpstr>ProSQL</vt:lpstr>
      <vt:lpstr>Poskytování dat</vt:lpstr>
      <vt:lpstr>Export do SQL - ProSQL</vt:lpstr>
      <vt:lpstr>Nastavení databáze</vt:lpstr>
      <vt:lpstr>Vytvoření exportní tabulky</vt:lpstr>
      <vt:lpstr>Kontrola výsledku exportu ProSQL</vt:lpstr>
      <vt:lpstr>Elektronické licence</vt:lpstr>
      <vt:lpstr>Základní vlastnosti</vt:lpstr>
      <vt:lpstr>Elektronické licence</vt:lpstr>
      <vt:lpstr>Aktivace elektronické licence</vt:lpstr>
      <vt:lpstr>Kontrola licencí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ProCop 3.2 a síťové technologie</dc:title>
  <dc:creator>Ing. Jiří Hošek</dc:creator>
  <cp:lastModifiedBy>Ing. Petr Hošek</cp:lastModifiedBy>
  <cp:revision>408</cp:revision>
  <cp:lastPrinted>1601-01-01T00:00:00Z</cp:lastPrinted>
  <dcterms:created xsi:type="dcterms:W3CDTF">2010-04-13T20:27:08Z</dcterms:created>
  <dcterms:modified xsi:type="dcterms:W3CDTF">2012-06-08T12:50:20Z</dcterms:modified>
</cp:coreProperties>
</file>