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30"/>
  </p:notesMasterIdLst>
  <p:handoutMasterIdLst>
    <p:handoutMasterId r:id="rId31"/>
  </p:handoutMasterIdLst>
  <p:sldIdLst>
    <p:sldId id="256" r:id="rId2"/>
    <p:sldId id="365" r:id="rId3"/>
    <p:sldId id="356" r:id="rId4"/>
    <p:sldId id="366" r:id="rId5"/>
    <p:sldId id="354" r:id="rId6"/>
    <p:sldId id="357" r:id="rId7"/>
    <p:sldId id="360" r:id="rId8"/>
    <p:sldId id="361" r:id="rId9"/>
    <p:sldId id="358" r:id="rId10"/>
    <p:sldId id="368" r:id="rId11"/>
    <p:sldId id="374" r:id="rId12"/>
    <p:sldId id="373" r:id="rId13"/>
    <p:sldId id="355" r:id="rId14"/>
    <p:sldId id="362" r:id="rId15"/>
    <p:sldId id="367" r:id="rId16"/>
    <p:sldId id="370" r:id="rId17"/>
    <p:sldId id="371" r:id="rId18"/>
    <p:sldId id="372" r:id="rId19"/>
    <p:sldId id="338" r:id="rId20"/>
    <p:sldId id="339" r:id="rId21"/>
    <p:sldId id="341" r:id="rId22"/>
    <p:sldId id="369" r:id="rId23"/>
    <p:sldId id="340" r:id="rId24"/>
    <p:sldId id="342" r:id="rId25"/>
    <p:sldId id="312" r:id="rId26"/>
    <p:sldId id="364" r:id="rId27"/>
    <p:sldId id="363" r:id="rId28"/>
    <p:sldId id="309" r:id="rId2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DEF"/>
    <a:srgbClr val="339933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40" autoAdjust="0"/>
    <p:restoredTop sz="98283" autoAdjust="0"/>
  </p:normalViewPr>
  <p:slideViewPr>
    <p:cSldViewPr>
      <p:cViewPr varScale="1">
        <p:scale>
          <a:sx n="127" d="100"/>
          <a:sy n="127" d="100"/>
        </p:scale>
        <p:origin x="-4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566" y="-90"/>
      </p:cViewPr>
      <p:guideLst>
        <p:guide orient="horz" pos="312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99F10-0800-441E-BB7B-B70FC9E8AEE4}" type="doc">
      <dgm:prSet loTypeId="urn:microsoft.com/office/officeart/2005/8/layout/vList6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003CA81B-FA1A-4AC2-9609-EC508176393D}">
      <dgm:prSet phldrT="[Text]"/>
      <dgm:spPr/>
      <dgm:t>
        <a:bodyPr/>
        <a:lstStyle/>
        <a:p>
          <a:r>
            <a:rPr lang="cs-CZ" dirty="0" smtClean="0"/>
            <a:t>Virtualizace</a:t>
          </a:r>
          <a:endParaRPr lang="cs-CZ" dirty="0"/>
        </a:p>
      </dgm:t>
    </dgm:pt>
    <dgm:pt modelId="{851864F5-00A9-495D-BE57-8D6D8B6033F5}" type="parTrans" cxnId="{2A62B14E-A944-4E7D-B64C-FD3BD600E100}">
      <dgm:prSet/>
      <dgm:spPr/>
      <dgm:t>
        <a:bodyPr/>
        <a:lstStyle/>
        <a:p>
          <a:endParaRPr lang="cs-CZ"/>
        </a:p>
      </dgm:t>
    </dgm:pt>
    <dgm:pt modelId="{626C2C93-5586-4A20-A96D-9FEB7F2D00FE}" type="sibTrans" cxnId="{2A62B14E-A944-4E7D-B64C-FD3BD600E100}">
      <dgm:prSet/>
      <dgm:spPr/>
      <dgm:t>
        <a:bodyPr/>
        <a:lstStyle/>
        <a:p>
          <a:endParaRPr lang="cs-CZ"/>
        </a:p>
      </dgm:t>
    </dgm:pt>
    <dgm:pt modelId="{F707C3DF-34C4-4B26-A49A-8A2B01FA7B50}">
      <dgm:prSet phldrT="[Text]" custT="1"/>
      <dgm:spPr/>
      <dgm:t>
        <a:bodyPr/>
        <a:lstStyle/>
        <a:p>
          <a:r>
            <a:rPr lang="cs-CZ" sz="1600" dirty="0" smtClean="0"/>
            <a:t>Nezávislost na HW počítače</a:t>
          </a:r>
          <a:endParaRPr lang="cs-CZ" sz="1600" dirty="0"/>
        </a:p>
      </dgm:t>
    </dgm:pt>
    <dgm:pt modelId="{A685C502-41E6-4AFC-8281-1CC6A4446119}" type="parTrans" cxnId="{B5B00962-E4CF-4B40-A69C-0ABB3BAB4EAA}">
      <dgm:prSet/>
      <dgm:spPr/>
      <dgm:t>
        <a:bodyPr/>
        <a:lstStyle/>
        <a:p>
          <a:endParaRPr lang="cs-CZ"/>
        </a:p>
      </dgm:t>
    </dgm:pt>
    <dgm:pt modelId="{B4CC5B33-438E-4C49-8EBA-8445F60BF980}" type="sibTrans" cxnId="{B5B00962-E4CF-4B40-A69C-0ABB3BAB4EAA}">
      <dgm:prSet/>
      <dgm:spPr/>
      <dgm:t>
        <a:bodyPr/>
        <a:lstStyle/>
        <a:p>
          <a:endParaRPr lang="cs-CZ"/>
        </a:p>
      </dgm:t>
    </dgm:pt>
    <dgm:pt modelId="{A36662D4-8DC3-43BD-8938-8A1DC27E67DC}">
      <dgm:prSet phldrT="[Text]"/>
      <dgm:spPr/>
      <dgm:t>
        <a:bodyPr/>
        <a:lstStyle/>
        <a:p>
          <a:r>
            <a:rPr lang="cs-CZ" dirty="0" smtClean="0"/>
            <a:t>Platformy</a:t>
          </a:r>
          <a:endParaRPr lang="cs-CZ" dirty="0"/>
        </a:p>
      </dgm:t>
    </dgm:pt>
    <dgm:pt modelId="{13E52CD6-121E-4C1E-B1EC-444D6A65D535}" type="parTrans" cxnId="{7CA262A6-BEA9-479A-BD56-AF2474F480A4}">
      <dgm:prSet/>
      <dgm:spPr/>
      <dgm:t>
        <a:bodyPr/>
        <a:lstStyle/>
        <a:p>
          <a:endParaRPr lang="cs-CZ"/>
        </a:p>
      </dgm:t>
    </dgm:pt>
    <dgm:pt modelId="{68A2F3BE-8127-4902-8161-78E47DFC3FE3}" type="sibTrans" cxnId="{7CA262A6-BEA9-479A-BD56-AF2474F480A4}">
      <dgm:prSet/>
      <dgm:spPr/>
      <dgm:t>
        <a:bodyPr/>
        <a:lstStyle/>
        <a:p>
          <a:endParaRPr lang="cs-CZ"/>
        </a:p>
      </dgm:t>
    </dgm:pt>
    <dgm:pt modelId="{3A92841A-9581-4639-A1D9-EEFFB9F02C20}">
      <dgm:prSet phldrT="[Text]" custT="1"/>
      <dgm:spPr/>
      <dgm:t>
        <a:bodyPr/>
        <a:lstStyle/>
        <a:p>
          <a:r>
            <a:rPr lang="cs-CZ" sz="1600" dirty="0" smtClean="0"/>
            <a:t>Microsoft Hyper-V</a:t>
          </a:r>
          <a:endParaRPr lang="cs-CZ" sz="1600" dirty="0"/>
        </a:p>
      </dgm:t>
    </dgm:pt>
    <dgm:pt modelId="{08A7BDEC-BDDC-4C33-AE8C-CAAF74610FC2}" type="parTrans" cxnId="{53D74CC5-3BEC-4D91-90E7-5E5E81211D53}">
      <dgm:prSet/>
      <dgm:spPr/>
      <dgm:t>
        <a:bodyPr/>
        <a:lstStyle/>
        <a:p>
          <a:endParaRPr lang="cs-CZ"/>
        </a:p>
      </dgm:t>
    </dgm:pt>
    <dgm:pt modelId="{97BEA20B-2D6C-414D-8D1A-1B598CF8C5A7}" type="sibTrans" cxnId="{53D74CC5-3BEC-4D91-90E7-5E5E81211D53}">
      <dgm:prSet/>
      <dgm:spPr/>
      <dgm:t>
        <a:bodyPr/>
        <a:lstStyle/>
        <a:p>
          <a:endParaRPr lang="cs-CZ"/>
        </a:p>
      </dgm:t>
    </dgm:pt>
    <dgm:pt modelId="{E0356E83-ECF9-42D3-B20C-77FCB9809AEE}">
      <dgm:prSet phldrT="[Text]"/>
      <dgm:spPr/>
      <dgm:t>
        <a:bodyPr/>
        <a:lstStyle/>
        <a:p>
          <a:r>
            <a:rPr lang="cs-CZ" dirty="0" smtClean="0"/>
            <a:t>Výhody</a:t>
          </a:r>
          <a:endParaRPr lang="cs-CZ" dirty="0"/>
        </a:p>
      </dgm:t>
    </dgm:pt>
    <dgm:pt modelId="{CF34A7B7-5E95-4F78-B9E5-04C030E24BE3}" type="parTrans" cxnId="{2690EFA9-E9E4-4F95-A012-95224BFF0FB7}">
      <dgm:prSet/>
      <dgm:spPr/>
      <dgm:t>
        <a:bodyPr/>
        <a:lstStyle/>
        <a:p>
          <a:endParaRPr lang="cs-CZ"/>
        </a:p>
      </dgm:t>
    </dgm:pt>
    <dgm:pt modelId="{A1DBB7AB-175C-4A2B-BC40-4F0C97948302}" type="sibTrans" cxnId="{2690EFA9-E9E4-4F95-A012-95224BFF0FB7}">
      <dgm:prSet/>
      <dgm:spPr/>
      <dgm:t>
        <a:bodyPr/>
        <a:lstStyle/>
        <a:p>
          <a:endParaRPr lang="cs-CZ"/>
        </a:p>
      </dgm:t>
    </dgm:pt>
    <dgm:pt modelId="{AF07533F-3799-48AD-95B7-43AB6166D89D}">
      <dgm:prSet phldrT="[Text]"/>
      <dgm:spPr/>
      <dgm:t>
        <a:bodyPr/>
        <a:lstStyle/>
        <a:p>
          <a:r>
            <a:rPr lang="cs-CZ" dirty="0" smtClean="0"/>
            <a:t>Systémy</a:t>
          </a:r>
          <a:endParaRPr lang="cs-CZ" dirty="0"/>
        </a:p>
      </dgm:t>
    </dgm:pt>
    <dgm:pt modelId="{C7D34B3B-2DF8-40A2-98CE-0DEAFCD45767}" type="parTrans" cxnId="{8084AEC9-1B1C-4569-8AF3-13E60A77306A}">
      <dgm:prSet/>
      <dgm:spPr/>
      <dgm:t>
        <a:bodyPr/>
        <a:lstStyle/>
        <a:p>
          <a:endParaRPr lang="cs-CZ"/>
        </a:p>
      </dgm:t>
    </dgm:pt>
    <dgm:pt modelId="{92FE9610-AD2E-4CFB-80E5-536A6413CC5A}" type="sibTrans" cxnId="{8084AEC9-1B1C-4569-8AF3-13E60A77306A}">
      <dgm:prSet/>
      <dgm:spPr/>
      <dgm:t>
        <a:bodyPr/>
        <a:lstStyle/>
        <a:p>
          <a:endParaRPr lang="cs-CZ"/>
        </a:p>
      </dgm:t>
    </dgm:pt>
    <dgm:pt modelId="{840FDD2C-C0BE-4B12-AE6B-AE14C30ABE11}">
      <dgm:prSet phldrT="[Text]" custT="1"/>
      <dgm:spPr/>
      <dgm:t>
        <a:bodyPr/>
        <a:lstStyle/>
        <a:p>
          <a:r>
            <a:rPr lang="cs-CZ" sz="1600" dirty="0" smtClean="0"/>
            <a:t>Veškeré komunikace přes LAN</a:t>
          </a:r>
          <a:endParaRPr lang="cs-CZ" sz="1600" dirty="0"/>
        </a:p>
      </dgm:t>
    </dgm:pt>
    <dgm:pt modelId="{7C5654A4-F138-4ACA-A4C6-B78821D227A8}" type="parTrans" cxnId="{69564C75-0689-4220-86A8-3A1001899802}">
      <dgm:prSet/>
      <dgm:spPr/>
      <dgm:t>
        <a:bodyPr/>
        <a:lstStyle/>
        <a:p>
          <a:endParaRPr lang="cs-CZ"/>
        </a:p>
      </dgm:t>
    </dgm:pt>
    <dgm:pt modelId="{38E22296-CFC3-4C72-BB50-68DD4543F093}" type="sibTrans" cxnId="{69564C75-0689-4220-86A8-3A1001899802}">
      <dgm:prSet/>
      <dgm:spPr/>
      <dgm:t>
        <a:bodyPr/>
        <a:lstStyle/>
        <a:p>
          <a:endParaRPr lang="cs-CZ"/>
        </a:p>
      </dgm:t>
    </dgm:pt>
    <dgm:pt modelId="{2EC23C4C-BA76-4993-9952-D9E9B656D31C}">
      <dgm:prSet phldrT="[Text]" custT="1"/>
      <dgm:spPr/>
      <dgm:t>
        <a:bodyPr/>
        <a:lstStyle/>
        <a:p>
          <a:r>
            <a:rPr lang="cs-CZ" sz="1600" dirty="0" smtClean="0"/>
            <a:t>VMware vSphere</a:t>
          </a:r>
          <a:endParaRPr lang="cs-CZ" sz="1600" dirty="0"/>
        </a:p>
      </dgm:t>
    </dgm:pt>
    <dgm:pt modelId="{3B859D39-1B6B-43EA-A966-10E1EDA22ECF}" type="parTrans" cxnId="{EE0251A8-1E70-486E-9789-48B6E62D0EE2}">
      <dgm:prSet/>
      <dgm:spPr/>
      <dgm:t>
        <a:bodyPr/>
        <a:lstStyle/>
        <a:p>
          <a:endParaRPr lang="cs-CZ"/>
        </a:p>
      </dgm:t>
    </dgm:pt>
    <dgm:pt modelId="{2A517A73-C320-4E56-B60D-EBEAEA7524EE}" type="sibTrans" cxnId="{EE0251A8-1E70-486E-9789-48B6E62D0EE2}">
      <dgm:prSet/>
      <dgm:spPr/>
      <dgm:t>
        <a:bodyPr/>
        <a:lstStyle/>
        <a:p>
          <a:endParaRPr lang="cs-CZ"/>
        </a:p>
      </dgm:t>
    </dgm:pt>
    <dgm:pt modelId="{8DF6A03E-1F32-4ECF-9D9A-AF02E7A1F680}">
      <dgm:prSet phldrT="[Text]" custT="1"/>
      <dgm:spPr/>
      <dgm:t>
        <a:bodyPr/>
        <a:lstStyle/>
        <a:p>
          <a:pPr>
            <a:spcBef>
              <a:spcPts val="600"/>
            </a:spcBef>
          </a:pPr>
          <a:r>
            <a:rPr lang="cs-CZ" sz="1600" dirty="0" smtClean="0"/>
            <a:t>Windows 2008 Server R2</a:t>
          </a:r>
          <a:endParaRPr lang="cs-CZ" sz="1600" dirty="0"/>
        </a:p>
      </dgm:t>
    </dgm:pt>
    <dgm:pt modelId="{A23F3651-135D-434E-A7DC-D19BFD07FE04}" type="parTrans" cxnId="{BB82A195-F00E-4350-BAB6-A163FDF74161}">
      <dgm:prSet/>
      <dgm:spPr/>
      <dgm:t>
        <a:bodyPr/>
        <a:lstStyle/>
        <a:p>
          <a:endParaRPr lang="cs-CZ"/>
        </a:p>
      </dgm:t>
    </dgm:pt>
    <dgm:pt modelId="{E1CCEA42-26C9-4174-9D6E-A52113372060}" type="sibTrans" cxnId="{BB82A195-F00E-4350-BAB6-A163FDF74161}">
      <dgm:prSet/>
      <dgm:spPr/>
      <dgm:t>
        <a:bodyPr/>
        <a:lstStyle/>
        <a:p>
          <a:endParaRPr lang="cs-CZ"/>
        </a:p>
      </dgm:t>
    </dgm:pt>
    <dgm:pt modelId="{9436ED60-E047-411F-BCB6-0F2EFFAF5597}">
      <dgm:prSet phldrT="[Text]" custT="1"/>
      <dgm:spPr/>
      <dgm:t>
        <a:bodyPr/>
        <a:lstStyle/>
        <a:p>
          <a:pPr>
            <a:spcBef>
              <a:spcPct val="0"/>
            </a:spcBef>
          </a:pPr>
          <a:r>
            <a:rPr lang="cs-CZ" sz="1600" dirty="0" smtClean="0"/>
            <a:t>Windows 7 pro síťová pracoviště</a:t>
          </a:r>
          <a:endParaRPr lang="cs-CZ" sz="1600" dirty="0"/>
        </a:p>
      </dgm:t>
    </dgm:pt>
    <dgm:pt modelId="{668CCC3E-2369-4E8E-9F8E-5C44EA18225E}" type="parTrans" cxnId="{0775A729-81BF-4B27-8033-610D18C790B4}">
      <dgm:prSet/>
      <dgm:spPr/>
      <dgm:t>
        <a:bodyPr/>
        <a:lstStyle/>
        <a:p>
          <a:endParaRPr lang="cs-CZ"/>
        </a:p>
      </dgm:t>
    </dgm:pt>
    <dgm:pt modelId="{E4259731-7680-4790-B47C-E743518AB435}" type="sibTrans" cxnId="{0775A729-81BF-4B27-8033-610D18C790B4}">
      <dgm:prSet/>
      <dgm:spPr/>
      <dgm:t>
        <a:bodyPr/>
        <a:lstStyle/>
        <a:p>
          <a:endParaRPr lang="cs-CZ"/>
        </a:p>
      </dgm:t>
    </dgm:pt>
    <dgm:pt modelId="{4018FF59-B5B6-4AC9-A5FA-42F07F142DFB}">
      <dgm:prSet phldrT="[Text]" custT="1"/>
      <dgm:spPr/>
      <dgm:t>
        <a:bodyPr/>
        <a:lstStyle/>
        <a:p>
          <a:pPr>
            <a:spcBef>
              <a:spcPct val="0"/>
            </a:spcBef>
          </a:pPr>
          <a:r>
            <a:rPr lang="cs-CZ" sz="1600" dirty="0" smtClean="0"/>
            <a:t>Terminálová pracoviště</a:t>
          </a:r>
          <a:endParaRPr lang="cs-CZ" sz="1600" dirty="0"/>
        </a:p>
      </dgm:t>
    </dgm:pt>
    <dgm:pt modelId="{D83F3E47-D663-4BC9-9C94-B59AB23423F0}" type="parTrans" cxnId="{7D004C91-7E09-4578-8035-1D7B1715BE73}">
      <dgm:prSet/>
      <dgm:spPr/>
      <dgm:t>
        <a:bodyPr/>
        <a:lstStyle/>
        <a:p>
          <a:endParaRPr lang="cs-CZ"/>
        </a:p>
      </dgm:t>
    </dgm:pt>
    <dgm:pt modelId="{009A946E-DF2D-4446-B04B-8F9001FA3996}" type="sibTrans" cxnId="{7D004C91-7E09-4578-8035-1D7B1715BE73}">
      <dgm:prSet/>
      <dgm:spPr/>
      <dgm:t>
        <a:bodyPr/>
        <a:lstStyle/>
        <a:p>
          <a:endParaRPr lang="cs-CZ"/>
        </a:p>
      </dgm:t>
    </dgm:pt>
    <dgm:pt modelId="{8C66C699-1FC9-4E9D-B838-6B0D3C2D9D71}">
      <dgm:prSet phldrT="[Text]" custT="1"/>
      <dgm:spPr/>
      <dgm:t>
        <a:bodyPr/>
        <a:lstStyle/>
        <a:p>
          <a:endParaRPr lang="cs-CZ" sz="1100" dirty="0"/>
        </a:p>
      </dgm:t>
    </dgm:pt>
    <dgm:pt modelId="{2B3D5A17-5A7A-49F6-BF10-0EC75B054858}" type="parTrans" cxnId="{7E81FFE9-4119-48E6-9659-08CE18C10B40}">
      <dgm:prSet/>
      <dgm:spPr/>
      <dgm:t>
        <a:bodyPr/>
        <a:lstStyle/>
        <a:p>
          <a:endParaRPr lang="cs-CZ"/>
        </a:p>
      </dgm:t>
    </dgm:pt>
    <dgm:pt modelId="{557A7A41-3D72-4619-9495-0AEE7BBA6437}" type="sibTrans" cxnId="{7E81FFE9-4119-48E6-9659-08CE18C10B40}">
      <dgm:prSet/>
      <dgm:spPr/>
      <dgm:t>
        <a:bodyPr/>
        <a:lstStyle/>
        <a:p>
          <a:endParaRPr lang="cs-CZ"/>
        </a:p>
      </dgm:t>
    </dgm:pt>
    <dgm:pt modelId="{11B32EA6-F796-4A74-9460-5EB137DAA510}">
      <dgm:prSet phldrT="[Text]" custT="1"/>
      <dgm:spPr/>
      <dgm:t>
        <a:bodyPr/>
        <a:lstStyle/>
        <a:p>
          <a:pPr>
            <a:spcBef>
              <a:spcPts val="600"/>
            </a:spcBef>
          </a:pPr>
          <a:endParaRPr lang="cs-CZ" sz="500" dirty="0"/>
        </a:p>
      </dgm:t>
    </dgm:pt>
    <dgm:pt modelId="{ADFFD739-5973-4C6A-ABCD-B3727F731DA6}" type="parTrans" cxnId="{BF09806A-366B-4648-B6A9-626608148B8B}">
      <dgm:prSet/>
      <dgm:spPr/>
      <dgm:t>
        <a:bodyPr/>
        <a:lstStyle/>
        <a:p>
          <a:endParaRPr lang="cs-CZ"/>
        </a:p>
      </dgm:t>
    </dgm:pt>
    <dgm:pt modelId="{D554E3D0-D016-41BA-8502-C01906B78022}" type="sibTrans" cxnId="{BF09806A-366B-4648-B6A9-626608148B8B}">
      <dgm:prSet/>
      <dgm:spPr/>
      <dgm:t>
        <a:bodyPr/>
        <a:lstStyle/>
        <a:p>
          <a:endParaRPr lang="cs-CZ"/>
        </a:p>
      </dgm:t>
    </dgm:pt>
    <dgm:pt modelId="{48407BA8-73A0-43B7-9BB4-7316053A630B}">
      <dgm:prSet phldrT="[Text]" custT="1"/>
      <dgm:spPr/>
      <dgm:t>
        <a:bodyPr/>
        <a:lstStyle/>
        <a:p>
          <a:pPr>
            <a:spcBef>
              <a:spcPts val="600"/>
            </a:spcBef>
          </a:pPr>
          <a:endParaRPr lang="cs-CZ" sz="400" dirty="0"/>
        </a:p>
      </dgm:t>
    </dgm:pt>
    <dgm:pt modelId="{3DF90924-99D3-4293-80E8-9FD3E45B4CCA}" type="parTrans" cxnId="{651A515C-670B-4252-9766-0C08B2D8D8DE}">
      <dgm:prSet/>
      <dgm:spPr/>
      <dgm:t>
        <a:bodyPr/>
        <a:lstStyle/>
        <a:p>
          <a:endParaRPr lang="cs-CZ"/>
        </a:p>
      </dgm:t>
    </dgm:pt>
    <dgm:pt modelId="{CCE61CF7-428A-4066-9480-3E4F0E9C0F37}" type="sibTrans" cxnId="{651A515C-670B-4252-9766-0C08B2D8D8DE}">
      <dgm:prSet/>
      <dgm:spPr/>
      <dgm:t>
        <a:bodyPr/>
        <a:lstStyle/>
        <a:p>
          <a:endParaRPr lang="cs-CZ"/>
        </a:p>
      </dgm:t>
    </dgm:pt>
    <dgm:pt modelId="{607C671F-66A9-484E-94DB-7856B0906EDC}">
      <dgm:prSet phldrT="[Text]" custT="1"/>
      <dgm:spPr/>
      <dgm:t>
        <a:bodyPr/>
        <a:lstStyle/>
        <a:p>
          <a:pPr>
            <a:spcBef>
              <a:spcPts val="600"/>
            </a:spcBef>
          </a:pPr>
          <a:r>
            <a:rPr lang="cs-CZ" sz="1600" dirty="0" smtClean="0"/>
            <a:t>Odolnost proti výpadkům</a:t>
          </a:r>
          <a:endParaRPr lang="cs-CZ" sz="1600" dirty="0"/>
        </a:p>
      </dgm:t>
    </dgm:pt>
    <dgm:pt modelId="{FE69A351-61FF-4C11-88AB-A6AE2AC4A2A1}" type="parTrans" cxnId="{C7D612D7-8ECB-4335-B83D-77E8E731AC71}">
      <dgm:prSet/>
      <dgm:spPr/>
      <dgm:t>
        <a:bodyPr/>
        <a:lstStyle/>
        <a:p>
          <a:endParaRPr lang="cs-CZ"/>
        </a:p>
      </dgm:t>
    </dgm:pt>
    <dgm:pt modelId="{216FF7AC-EEC7-4215-989C-782647E7C1E4}" type="sibTrans" cxnId="{C7D612D7-8ECB-4335-B83D-77E8E731AC71}">
      <dgm:prSet/>
      <dgm:spPr/>
      <dgm:t>
        <a:bodyPr/>
        <a:lstStyle/>
        <a:p>
          <a:endParaRPr lang="cs-CZ"/>
        </a:p>
      </dgm:t>
    </dgm:pt>
    <dgm:pt modelId="{FB43CE90-6B71-4F63-A52A-0356E932E725}">
      <dgm:prSet phldrT="[Text]" custT="1"/>
      <dgm:spPr/>
      <dgm:t>
        <a:bodyPr/>
        <a:lstStyle/>
        <a:p>
          <a:endParaRPr lang="cs-CZ" sz="300" dirty="0"/>
        </a:p>
      </dgm:t>
    </dgm:pt>
    <dgm:pt modelId="{EC44A553-E205-43F1-9278-4344B2CC7EA7}" type="parTrans" cxnId="{88EDB456-9B5E-4014-B000-2D67E5B101EE}">
      <dgm:prSet/>
      <dgm:spPr/>
      <dgm:t>
        <a:bodyPr/>
        <a:lstStyle/>
        <a:p>
          <a:endParaRPr lang="cs-CZ"/>
        </a:p>
      </dgm:t>
    </dgm:pt>
    <dgm:pt modelId="{841B78CA-534D-45E1-8C86-4994640DDBFA}" type="sibTrans" cxnId="{88EDB456-9B5E-4014-B000-2D67E5B101EE}">
      <dgm:prSet/>
      <dgm:spPr/>
      <dgm:t>
        <a:bodyPr/>
        <a:lstStyle/>
        <a:p>
          <a:endParaRPr lang="cs-CZ"/>
        </a:p>
      </dgm:t>
    </dgm:pt>
    <dgm:pt modelId="{C34FEFE2-908B-47D3-827E-B3EE4013FF1C}">
      <dgm:prSet phldrT="[Text]" custT="1"/>
      <dgm:spPr/>
      <dgm:t>
        <a:bodyPr/>
        <a:lstStyle/>
        <a:p>
          <a:pPr>
            <a:spcBef>
              <a:spcPts val="600"/>
            </a:spcBef>
          </a:pPr>
          <a:r>
            <a:rPr lang="cs-CZ" sz="1600" dirty="0" smtClean="0"/>
            <a:t>Zálohování</a:t>
          </a:r>
          <a:endParaRPr lang="cs-CZ" sz="1600" dirty="0"/>
        </a:p>
      </dgm:t>
    </dgm:pt>
    <dgm:pt modelId="{A5DF9298-2642-432A-AE29-258C22AF4200}" type="parTrans" cxnId="{E0917F66-E7A8-4BB2-B711-AC0F520D8897}">
      <dgm:prSet/>
      <dgm:spPr/>
      <dgm:t>
        <a:bodyPr/>
        <a:lstStyle/>
        <a:p>
          <a:endParaRPr lang="cs-CZ"/>
        </a:p>
      </dgm:t>
    </dgm:pt>
    <dgm:pt modelId="{F2C5E84D-3556-417B-9A85-306CB6EB1463}" type="sibTrans" cxnId="{E0917F66-E7A8-4BB2-B711-AC0F520D8897}">
      <dgm:prSet/>
      <dgm:spPr/>
      <dgm:t>
        <a:bodyPr/>
        <a:lstStyle/>
        <a:p>
          <a:endParaRPr lang="cs-CZ"/>
        </a:p>
      </dgm:t>
    </dgm:pt>
    <dgm:pt modelId="{CDA13573-E4BC-4B07-A1AB-4113D0AA3486}">
      <dgm:prSet phldrT="[Text]" custT="1"/>
      <dgm:spPr/>
      <dgm:t>
        <a:bodyPr/>
        <a:lstStyle/>
        <a:p>
          <a:pPr>
            <a:spcBef>
              <a:spcPts val="600"/>
            </a:spcBef>
          </a:pPr>
          <a:r>
            <a:rPr lang="cs-CZ" sz="1600" dirty="0" smtClean="0"/>
            <a:t>Centrální správa</a:t>
          </a:r>
          <a:endParaRPr lang="cs-CZ" sz="1600" dirty="0"/>
        </a:p>
      </dgm:t>
    </dgm:pt>
    <dgm:pt modelId="{2E31C0BB-DD16-47FE-927C-54429D63F4C3}" type="parTrans" cxnId="{1DA50B81-2ED9-44A1-A607-60C12F568B44}">
      <dgm:prSet/>
      <dgm:spPr/>
      <dgm:t>
        <a:bodyPr/>
        <a:lstStyle/>
        <a:p>
          <a:endParaRPr lang="cs-CZ"/>
        </a:p>
      </dgm:t>
    </dgm:pt>
    <dgm:pt modelId="{4EE0EB04-9E1A-48C0-A3A9-FC9B39FBD661}" type="sibTrans" cxnId="{1DA50B81-2ED9-44A1-A607-60C12F568B44}">
      <dgm:prSet/>
      <dgm:spPr/>
      <dgm:t>
        <a:bodyPr/>
        <a:lstStyle/>
        <a:p>
          <a:endParaRPr lang="cs-CZ"/>
        </a:p>
      </dgm:t>
    </dgm:pt>
    <dgm:pt modelId="{CF211279-080E-4E75-A9E5-01E6FC472E2C}">
      <dgm:prSet phldrT="[Text]" custT="1"/>
      <dgm:spPr/>
      <dgm:t>
        <a:bodyPr/>
        <a:lstStyle/>
        <a:p>
          <a:r>
            <a:rPr lang="cs-CZ" sz="1600" dirty="0" smtClean="0"/>
            <a:t>Server v serverové farmě</a:t>
          </a:r>
          <a:endParaRPr lang="cs-CZ" sz="1600" dirty="0"/>
        </a:p>
      </dgm:t>
    </dgm:pt>
    <dgm:pt modelId="{D6C631E0-E8B9-4AF6-8A8F-BE9766606221}" type="sibTrans" cxnId="{ED101320-26B8-47AD-8577-F3B695CD6117}">
      <dgm:prSet/>
      <dgm:spPr/>
      <dgm:t>
        <a:bodyPr/>
        <a:lstStyle/>
        <a:p>
          <a:endParaRPr lang="cs-CZ"/>
        </a:p>
      </dgm:t>
    </dgm:pt>
    <dgm:pt modelId="{C5488352-1C74-45FD-9E4F-1338E4D1A702}" type="parTrans" cxnId="{ED101320-26B8-47AD-8577-F3B695CD6117}">
      <dgm:prSet/>
      <dgm:spPr/>
      <dgm:t>
        <a:bodyPr/>
        <a:lstStyle/>
        <a:p>
          <a:endParaRPr lang="cs-CZ"/>
        </a:p>
      </dgm:t>
    </dgm:pt>
    <dgm:pt modelId="{750A5756-1323-4D59-A157-74C24F72C2D2}" type="pres">
      <dgm:prSet presAssocID="{AD599F10-0800-441E-BB7B-B70FC9E8AEE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F3067D12-9C24-46E7-B7F1-EC764651BCA1}" type="pres">
      <dgm:prSet presAssocID="{003CA81B-FA1A-4AC2-9609-EC508176393D}" presName="linNode" presStyleCnt="0"/>
      <dgm:spPr/>
    </dgm:pt>
    <dgm:pt modelId="{7CB18A5C-B8B6-4024-8A79-29A05F447ABA}" type="pres">
      <dgm:prSet presAssocID="{003CA81B-FA1A-4AC2-9609-EC508176393D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5C00C58-42D6-4A63-8074-964A03627592}" type="pres">
      <dgm:prSet presAssocID="{003CA81B-FA1A-4AC2-9609-EC508176393D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C09BCF-2678-427C-94B9-6C58FEEB7437}" type="pres">
      <dgm:prSet presAssocID="{626C2C93-5586-4A20-A96D-9FEB7F2D00FE}" presName="spacing" presStyleCnt="0"/>
      <dgm:spPr/>
    </dgm:pt>
    <dgm:pt modelId="{F68B1B49-C0F1-426D-ABE9-BA6D96A13109}" type="pres">
      <dgm:prSet presAssocID="{A36662D4-8DC3-43BD-8938-8A1DC27E67DC}" presName="linNode" presStyleCnt="0"/>
      <dgm:spPr/>
    </dgm:pt>
    <dgm:pt modelId="{2DA968BC-CE3E-431E-9E27-98B1C4DD7728}" type="pres">
      <dgm:prSet presAssocID="{A36662D4-8DC3-43BD-8938-8A1DC27E67DC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ADD0947-01C3-4EB8-B956-3EE43BA613F0}" type="pres">
      <dgm:prSet presAssocID="{A36662D4-8DC3-43BD-8938-8A1DC27E67DC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FB6F0D5-AA1D-4296-AFDB-80DD4F12D264}" type="pres">
      <dgm:prSet presAssocID="{68A2F3BE-8127-4902-8161-78E47DFC3FE3}" presName="spacing" presStyleCnt="0"/>
      <dgm:spPr/>
    </dgm:pt>
    <dgm:pt modelId="{60B98F4E-3EF8-4BC3-A047-A23AD1CABFBE}" type="pres">
      <dgm:prSet presAssocID="{AF07533F-3799-48AD-95B7-43AB6166D89D}" presName="linNode" presStyleCnt="0"/>
      <dgm:spPr/>
    </dgm:pt>
    <dgm:pt modelId="{21E8F50A-43B9-426C-8520-11DEEBBDDE50}" type="pres">
      <dgm:prSet presAssocID="{AF07533F-3799-48AD-95B7-43AB6166D89D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D89FDD7-7FB5-42CF-A40B-D5D8CB9025A9}" type="pres">
      <dgm:prSet presAssocID="{AF07533F-3799-48AD-95B7-43AB6166D89D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943F9C-56B1-4DE3-96D1-DBFA57626EA9}" type="pres">
      <dgm:prSet presAssocID="{92FE9610-AD2E-4CFB-80E5-536A6413CC5A}" presName="spacing" presStyleCnt="0"/>
      <dgm:spPr/>
    </dgm:pt>
    <dgm:pt modelId="{DFDFC68E-95DE-4847-897E-5D9A817E2A1D}" type="pres">
      <dgm:prSet presAssocID="{E0356E83-ECF9-42D3-B20C-77FCB9809AEE}" presName="linNode" presStyleCnt="0"/>
      <dgm:spPr/>
    </dgm:pt>
    <dgm:pt modelId="{BE1E81D2-5CAB-4E18-902A-1685669E4F1E}" type="pres">
      <dgm:prSet presAssocID="{E0356E83-ECF9-42D3-B20C-77FCB9809AEE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EE6127-60BE-478C-BA36-AC92C3E002B6}" type="pres">
      <dgm:prSet presAssocID="{E0356E83-ECF9-42D3-B20C-77FCB9809AEE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8D367E7-9945-4849-AC2A-F96AD6C4AAEE}" type="presOf" srcId="{CF211279-080E-4E75-A9E5-01E6FC472E2C}" destId="{15C00C58-42D6-4A63-8074-964A03627592}" srcOrd="0" destOrd="1" presId="urn:microsoft.com/office/officeart/2005/8/layout/vList6"/>
    <dgm:cxn modelId="{EE0251A8-1E70-486E-9789-48B6E62D0EE2}" srcId="{A36662D4-8DC3-43BD-8938-8A1DC27E67DC}" destId="{2EC23C4C-BA76-4993-9952-D9E9B656D31C}" srcOrd="2" destOrd="0" parTransId="{3B859D39-1B6B-43EA-A966-10E1EDA22ECF}" sibTransId="{2A517A73-C320-4E56-B60D-EBEAEA7524EE}"/>
    <dgm:cxn modelId="{ED101320-26B8-47AD-8577-F3B695CD6117}" srcId="{003CA81B-FA1A-4AC2-9609-EC508176393D}" destId="{CF211279-080E-4E75-A9E5-01E6FC472E2C}" srcOrd="1" destOrd="0" parTransId="{C5488352-1C74-45FD-9E4F-1338E4D1A702}" sibTransId="{D6C631E0-E8B9-4AF6-8A8F-BE9766606221}"/>
    <dgm:cxn modelId="{69564C75-0689-4220-86A8-3A1001899802}" srcId="{003CA81B-FA1A-4AC2-9609-EC508176393D}" destId="{840FDD2C-C0BE-4B12-AE6B-AE14C30ABE11}" srcOrd="3" destOrd="0" parTransId="{7C5654A4-F138-4ACA-A4C6-B78821D227A8}" sibTransId="{38E22296-CFC3-4C72-BB50-68DD4543F093}"/>
    <dgm:cxn modelId="{A5A2A928-85F5-45C8-9372-FC90EC7A666A}" type="presOf" srcId="{FB43CE90-6B71-4F63-A52A-0356E932E725}" destId="{15C00C58-42D6-4A63-8074-964A03627592}" srcOrd="0" destOrd="0" presId="urn:microsoft.com/office/officeart/2005/8/layout/vList6"/>
    <dgm:cxn modelId="{294C7A49-2CF5-4597-B0A9-EBA99B274753}" type="presOf" srcId="{AD599F10-0800-441E-BB7B-B70FC9E8AEE4}" destId="{750A5756-1323-4D59-A157-74C24F72C2D2}" srcOrd="0" destOrd="0" presId="urn:microsoft.com/office/officeart/2005/8/layout/vList6"/>
    <dgm:cxn modelId="{9B68BBA4-61B0-4D3D-B356-0BF72F62F611}" type="presOf" srcId="{F707C3DF-34C4-4B26-A49A-8A2B01FA7B50}" destId="{15C00C58-42D6-4A63-8074-964A03627592}" srcOrd="0" destOrd="2" presId="urn:microsoft.com/office/officeart/2005/8/layout/vList6"/>
    <dgm:cxn modelId="{651A515C-670B-4252-9766-0C08B2D8D8DE}" srcId="{E0356E83-ECF9-42D3-B20C-77FCB9809AEE}" destId="{48407BA8-73A0-43B7-9BB4-7316053A630B}" srcOrd="0" destOrd="0" parTransId="{3DF90924-99D3-4293-80E8-9FD3E45B4CCA}" sibTransId="{CCE61CF7-428A-4066-9480-3E4F0E9C0F37}"/>
    <dgm:cxn modelId="{4E4FE6C8-4FCA-48FA-A383-E6774D761BAD}" type="presOf" srcId="{C34FEFE2-908B-47D3-827E-B3EE4013FF1C}" destId="{05EE6127-60BE-478C-BA36-AC92C3E002B6}" srcOrd="0" destOrd="2" presId="urn:microsoft.com/office/officeart/2005/8/layout/vList6"/>
    <dgm:cxn modelId="{8084AEC9-1B1C-4569-8AF3-13E60A77306A}" srcId="{AD599F10-0800-441E-BB7B-B70FC9E8AEE4}" destId="{AF07533F-3799-48AD-95B7-43AB6166D89D}" srcOrd="2" destOrd="0" parTransId="{C7D34B3B-2DF8-40A2-98CE-0DEAFCD45767}" sibTransId="{92FE9610-AD2E-4CFB-80E5-536A6413CC5A}"/>
    <dgm:cxn modelId="{9BA82C53-284C-41F5-BA66-08FEA1FB4110}" type="presOf" srcId="{CDA13573-E4BC-4B07-A1AB-4113D0AA3486}" destId="{05EE6127-60BE-478C-BA36-AC92C3E002B6}" srcOrd="0" destOrd="3" presId="urn:microsoft.com/office/officeart/2005/8/layout/vList6"/>
    <dgm:cxn modelId="{DA3FFE67-A370-4C51-BFE3-F1C3E8161278}" type="presOf" srcId="{8C66C699-1FC9-4E9D-B838-6B0D3C2D9D71}" destId="{8ADD0947-01C3-4EB8-B956-3EE43BA613F0}" srcOrd="0" destOrd="0" presId="urn:microsoft.com/office/officeart/2005/8/layout/vList6"/>
    <dgm:cxn modelId="{749F2D4A-540B-49DF-ADAF-FA2B2AFE3C73}" type="presOf" srcId="{48407BA8-73A0-43B7-9BB4-7316053A630B}" destId="{05EE6127-60BE-478C-BA36-AC92C3E002B6}" srcOrd="0" destOrd="0" presId="urn:microsoft.com/office/officeart/2005/8/layout/vList6"/>
    <dgm:cxn modelId="{170C7561-D822-4152-B9E1-74D131B19783}" type="presOf" srcId="{9436ED60-E047-411F-BCB6-0F2EFFAF5597}" destId="{4D89FDD7-7FB5-42CF-A40B-D5D8CB9025A9}" srcOrd="0" destOrd="2" presId="urn:microsoft.com/office/officeart/2005/8/layout/vList6"/>
    <dgm:cxn modelId="{B5B00962-E4CF-4B40-A69C-0ABB3BAB4EAA}" srcId="{003CA81B-FA1A-4AC2-9609-EC508176393D}" destId="{F707C3DF-34C4-4B26-A49A-8A2B01FA7B50}" srcOrd="2" destOrd="0" parTransId="{A685C502-41E6-4AFC-8281-1CC6A4446119}" sibTransId="{B4CC5B33-438E-4C49-8EBA-8445F60BF980}"/>
    <dgm:cxn modelId="{6F7D9E1B-90F9-49E7-9D30-EC553C6315E4}" type="presOf" srcId="{AF07533F-3799-48AD-95B7-43AB6166D89D}" destId="{21E8F50A-43B9-426C-8520-11DEEBBDDE50}" srcOrd="0" destOrd="0" presId="urn:microsoft.com/office/officeart/2005/8/layout/vList6"/>
    <dgm:cxn modelId="{64BE35AC-C468-4335-B029-7351B14483B6}" type="presOf" srcId="{E0356E83-ECF9-42D3-B20C-77FCB9809AEE}" destId="{BE1E81D2-5CAB-4E18-902A-1685669E4F1E}" srcOrd="0" destOrd="0" presId="urn:microsoft.com/office/officeart/2005/8/layout/vList6"/>
    <dgm:cxn modelId="{B17AB746-8075-40E8-BDB9-79EEB933E1F2}" type="presOf" srcId="{840FDD2C-C0BE-4B12-AE6B-AE14C30ABE11}" destId="{15C00C58-42D6-4A63-8074-964A03627592}" srcOrd="0" destOrd="3" presId="urn:microsoft.com/office/officeart/2005/8/layout/vList6"/>
    <dgm:cxn modelId="{B458608E-45F3-4522-8B3F-6A7537D67433}" type="presOf" srcId="{11B32EA6-F796-4A74-9460-5EB137DAA510}" destId="{4D89FDD7-7FB5-42CF-A40B-D5D8CB9025A9}" srcOrd="0" destOrd="0" presId="urn:microsoft.com/office/officeart/2005/8/layout/vList6"/>
    <dgm:cxn modelId="{BFCF783B-55A1-4CFC-849D-C61A032FE890}" type="presOf" srcId="{607C671F-66A9-484E-94DB-7856B0906EDC}" destId="{05EE6127-60BE-478C-BA36-AC92C3E002B6}" srcOrd="0" destOrd="1" presId="urn:microsoft.com/office/officeart/2005/8/layout/vList6"/>
    <dgm:cxn modelId="{7D004C91-7E09-4578-8035-1D7B1715BE73}" srcId="{AF07533F-3799-48AD-95B7-43AB6166D89D}" destId="{4018FF59-B5B6-4AC9-A5FA-42F07F142DFB}" srcOrd="3" destOrd="0" parTransId="{D83F3E47-D663-4BC9-9C94-B59AB23423F0}" sibTransId="{009A946E-DF2D-4446-B04B-8F9001FA3996}"/>
    <dgm:cxn modelId="{BB82A195-F00E-4350-BAB6-A163FDF74161}" srcId="{AF07533F-3799-48AD-95B7-43AB6166D89D}" destId="{8DF6A03E-1F32-4ECF-9D9A-AF02E7A1F680}" srcOrd="1" destOrd="0" parTransId="{A23F3651-135D-434E-A7DC-D19BFD07FE04}" sibTransId="{E1CCEA42-26C9-4174-9D6E-A52113372060}"/>
    <dgm:cxn modelId="{BF09806A-366B-4648-B6A9-626608148B8B}" srcId="{AF07533F-3799-48AD-95B7-43AB6166D89D}" destId="{11B32EA6-F796-4A74-9460-5EB137DAA510}" srcOrd="0" destOrd="0" parTransId="{ADFFD739-5973-4C6A-ABCD-B3727F731DA6}" sibTransId="{D554E3D0-D016-41BA-8502-C01906B78022}"/>
    <dgm:cxn modelId="{64C48EFD-876E-4414-8015-82FB599BD6EB}" type="presOf" srcId="{3A92841A-9581-4639-A1D9-EEFFB9F02C20}" destId="{8ADD0947-01C3-4EB8-B956-3EE43BA613F0}" srcOrd="0" destOrd="1" presId="urn:microsoft.com/office/officeart/2005/8/layout/vList6"/>
    <dgm:cxn modelId="{09A4448A-9694-4638-B407-B0ED3ECDFB68}" type="presOf" srcId="{8DF6A03E-1F32-4ECF-9D9A-AF02E7A1F680}" destId="{4D89FDD7-7FB5-42CF-A40B-D5D8CB9025A9}" srcOrd="0" destOrd="1" presId="urn:microsoft.com/office/officeart/2005/8/layout/vList6"/>
    <dgm:cxn modelId="{2D10D5FA-90AB-4DFA-A727-4EC49C25FEF3}" type="presOf" srcId="{003CA81B-FA1A-4AC2-9609-EC508176393D}" destId="{7CB18A5C-B8B6-4024-8A79-29A05F447ABA}" srcOrd="0" destOrd="0" presId="urn:microsoft.com/office/officeart/2005/8/layout/vList6"/>
    <dgm:cxn modelId="{C7D612D7-8ECB-4335-B83D-77E8E731AC71}" srcId="{E0356E83-ECF9-42D3-B20C-77FCB9809AEE}" destId="{607C671F-66A9-484E-94DB-7856B0906EDC}" srcOrd="1" destOrd="0" parTransId="{FE69A351-61FF-4C11-88AB-A6AE2AC4A2A1}" sibTransId="{216FF7AC-EEC7-4215-989C-782647E7C1E4}"/>
    <dgm:cxn modelId="{2A62B14E-A944-4E7D-B64C-FD3BD600E100}" srcId="{AD599F10-0800-441E-BB7B-B70FC9E8AEE4}" destId="{003CA81B-FA1A-4AC2-9609-EC508176393D}" srcOrd="0" destOrd="0" parTransId="{851864F5-00A9-495D-BE57-8D6D8B6033F5}" sibTransId="{626C2C93-5586-4A20-A96D-9FEB7F2D00FE}"/>
    <dgm:cxn modelId="{0775A729-81BF-4B27-8033-610D18C790B4}" srcId="{AF07533F-3799-48AD-95B7-43AB6166D89D}" destId="{9436ED60-E047-411F-BCB6-0F2EFFAF5597}" srcOrd="2" destOrd="0" parTransId="{668CCC3E-2369-4E8E-9F8E-5C44EA18225E}" sibTransId="{E4259731-7680-4790-B47C-E743518AB435}"/>
    <dgm:cxn modelId="{2690EFA9-E9E4-4F95-A012-95224BFF0FB7}" srcId="{AD599F10-0800-441E-BB7B-B70FC9E8AEE4}" destId="{E0356E83-ECF9-42D3-B20C-77FCB9809AEE}" srcOrd="3" destOrd="0" parTransId="{CF34A7B7-5E95-4F78-B9E5-04C030E24BE3}" sibTransId="{A1DBB7AB-175C-4A2B-BC40-4F0C97948302}"/>
    <dgm:cxn modelId="{E0917F66-E7A8-4BB2-B711-AC0F520D8897}" srcId="{E0356E83-ECF9-42D3-B20C-77FCB9809AEE}" destId="{C34FEFE2-908B-47D3-827E-B3EE4013FF1C}" srcOrd="2" destOrd="0" parTransId="{A5DF9298-2642-432A-AE29-258C22AF4200}" sibTransId="{F2C5E84D-3556-417B-9A85-306CB6EB1463}"/>
    <dgm:cxn modelId="{7E81FFE9-4119-48E6-9659-08CE18C10B40}" srcId="{A36662D4-8DC3-43BD-8938-8A1DC27E67DC}" destId="{8C66C699-1FC9-4E9D-B838-6B0D3C2D9D71}" srcOrd="0" destOrd="0" parTransId="{2B3D5A17-5A7A-49F6-BF10-0EC75B054858}" sibTransId="{557A7A41-3D72-4619-9495-0AEE7BBA6437}"/>
    <dgm:cxn modelId="{80E0640F-1FB9-4395-BB2C-90575DA5FD2B}" type="presOf" srcId="{4018FF59-B5B6-4AC9-A5FA-42F07F142DFB}" destId="{4D89FDD7-7FB5-42CF-A40B-D5D8CB9025A9}" srcOrd="0" destOrd="3" presId="urn:microsoft.com/office/officeart/2005/8/layout/vList6"/>
    <dgm:cxn modelId="{1DA50B81-2ED9-44A1-A607-60C12F568B44}" srcId="{E0356E83-ECF9-42D3-B20C-77FCB9809AEE}" destId="{CDA13573-E4BC-4B07-A1AB-4113D0AA3486}" srcOrd="3" destOrd="0" parTransId="{2E31C0BB-DD16-47FE-927C-54429D63F4C3}" sibTransId="{4EE0EB04-9E1A-48C0-A3A9-FC9B39FBD661}"/>
    <dgm:cxn modelId="{4CA56145-AD21-4078-A67D-223872711D9D}" type="presOf" srcId="{A36662D4-8DC3-43BD-8938-8A1DC27E67DC}" destId="{2DA968BC-CE3E-431E-9E27-98B1C4DD7728}" srcOrd="0" destOrd="0" presId="urn:microsoft.com/office/officeart/2005/8/layout/vList6"/>
    <dgm:cxn modelId="{FDAB3080-7287-4E4C-8EB6-CA30FC36FA73}" type="presOf" srcId="{2EC23C4C-BA76-4993-9952-D9E9B656D31C}" destId="{8ADD0947-01C3-4EB8-B956-3EE43BA613F0}" srcOrd="0" destOrd="2" presId="urn:microsoft.com/office/officeart/2005/8/layout/vList6"/>
    <dgm:cxn modelId="{7CA262A6-BEA9-479A-BD56-AF2474F480A4}" srcId="{AD599F10-0800-441E-BB7B-B70FC9E8AEE4}" destId="{A36662D4-8DC3-43BD-8938-8A1DC27E67DC}" srcOrd="1" destOrd="0" parTransId="{13E52CD6-121E-4C1E-B1EC-444D6A65D535}" sibTransId="{68A2F3BE-8127-4902-8161-78E47DFC3FE3}"/>
    <dgm:cxn modelId="{88EDB456-9B5E-4014-B000-2D67E5B101EE}" srcId="{003CA81B-FA1A-4AC2-9609-EC508176393D}" destId="{FB43CE90-6B71-4F63-A52A-0356E932E725}" srcOrd="0" destOrd="0" parTransId="{EC44A553-E205-43F1-9278-4344B2CC7EA7}" sibTransId="{841B78CA-534D-45E1-8C86-4994640DDBFA}"/>
    <dgm:cxn modelId="{53D74CC5-3BEC-4D91-90E7-5E5E81211D53}" srcId="{A36662D4-8DC3-43BD-8938-8A1DC27E67DC}" destId="{3A92841A-9581-4639-A1D9-EEFFB9F02C20}" srcOrd="1" destOrd="0" parTransId="{08A7BDEC-BDDC-4C33-AE8C-CAAF74610FC2}" sibTransId="{97BEA20B-2D6C-414D-8D1A-1B598CF8C5A7}"/>
    <dgm:cxn modelId="{3533B0AB-EFD1-4E24-A511-E0D7DDBC2E40}" type="presParOf" srcId="{750A5756-1323-4D59-A157-74C24F72C2D2}" destId="{F3067D12-9C24-46E7-B7F1-EC764651BCA1}" srcOrd="0" destOrd="0" presId="urn:microsoft.com/office/officeart/2005/8/layout/vList6"/>
    <dgm:cxn modelId="{89E2EB99-507E-4254-85E3-7F7A0345919D}" type="presParOf" srcId="{F3067D12-9C24-46E7-B7F1-EC764651BCA1}" destId="{7CB18A5C-B8B6-4024-8A79-29A05F447ABA}" srcOrd="0" destOrd="0" presId="urn:microsoft.com/office/officeart/2005/8/layout/vList6"/>
    <dgm:cxn modelId="{4F8C7C36-698F-4A73-9E4E-0A2ED9C53B48}" type="presParOf" srcId="{F3067D12-9C24-46E7-B7F1-EC764651BCA1}" destId="{15C00C58-42D6-4A63-8074-964A03627592}" srcOrd="1" destOrd="0" presId="urn:microsoft.com/office/officeart/2005/8/layout/vList6"/>
    <dgm:cxn modelId="{BDAC672F-3779-4980-971B-3580A11E8C6E}" type="presParOf" srcId="{750A5756-1323-4D59-A157-74C24F72C2D2}" destId="{A9C09BCF-2678-427C-94B9-6C58FEEB7437}" srcOrd="1" destOrd="0" presId="urn:microsoft.com/office/officeart/2005/8/layout/vList6"/>
    <dgm:cxn modelId="{0C06CA35-0045-464A-804E-7DE4E1FF24C3}" type="presParOf" srcId="{750A5756-1323-4D59-A157-74C24F72C2D2}" destId="{F68B1B49-C0F1-426D-ABE9-BA6D96A13109}" srcOrd="2" destOrd="0" presId="urn:microsoft.com/office/officeart/2005/8/layout/vList6"/>
    <dgm:cxn modelId="{B0662BC7-3866-4E23-8CA0-D9E0A3807D06}" type="presParOf" srcId="{F68B1B49-C0F1-426D-ABE9-BA6D96A13109}" destId="{2DA968BC-CE3E-431E-9E27-98B1C4DD7728}" srcOrd="0" destOrd="0" presId="urn:microsoft.com/office/officeart/2005/8/layout/vList6"/>
    <dgm:cxn modelId="{8071F7DC-F103-4E32-928B-D7A77A9D9346}" type="presParOf" srcId="{F68B1B49-C0F1-426D-ABE9-BA6D96A13109}" destId="{8ADD0947-01C3-4EB8-B956-3EE43BA613F0}" srcOrd="1" destOrd="0" presId="urn:microsoft.com/office/officeart/2005/8/layout/vList6"/>
    <dgm:cxn modelId="{299BF97E-2DA6-4EE7-88C7-A082C433F36E}" type="presParOf" srcId="{750A5756-1323-4D59-A157-74C24F72C2D2}" destId="{2FB6F0D5-AA1D-4296-AFDB-80DD4F12D264}" srcOrd="3" destOrd="0" presId="urn:microsoft.com/office/officeart/2005/8/layout/vList6"/>
    <dgm:cxn modelId="{A9E7C0AD-FCDE-4038-B052-9C8BB9DCA081}" type="presParOf" srcId="{750A5756-1323-4D59-A157-74C24F72C2D2}" destId="{60B98F4E-3EF8-4BC3-A047-A23AD1CABFBE}" srcOrd="4" destOrd="0" presId="urn:microsoft.com/office/officeart/2005/8/layout/vList6"/>
    <dgm:cxn modelId="{E0158178-8AF7-448C-A5F4-374961797E6D}" type="presParOf" srcId="{60B98F4E-3EF8-4BC3-A047-A23AD1CABFBE}" destId="{21E8F50A-43B9-426C-8520-11DEEBBDDE50}" srcOrd="0" destOrd="0" presId="urn:microsoft.com/office/officeart/2005/8/layout/vList6"/>
    <dgm:cxn modelId="{1FABD8E8-6D6E-48B9-89AB-E2FC1D31A080}" type="presParOf" srcId="{60B98F4E-3EF8-4BC3-A047-A23AD1CABFBE}" destId="{4D89FDD7-7FB5-42CF-A40B-D5D8CB9025A9}" srcOrd="1" destOrd="0" presId="urn:microsoft.com/office/officeart/2005/8/layout/vList6"/>
    <dgm:cxn modelId="{867A5F6C-F9AF-4021-9EDF-519CCB7B590C}" type="presParOf" srcId="{750A5756-1323-4D59-A157-74C24F72C2D2}" destId="{72943F9C-56B1-4DE3-96D1-DBFA57626EA9}" srcOrd="5" destOrd="0" presId="urn:microsoft.com/office/officeart/2005/8/layout/vList6"/>
    <dgm:cxn modelId="{38F8041A-7E55-4C9C-A9E4-9E2A390CAF64}" type="presParOf" srcId="{750A5756-1323-4D59-A157-74C24F72C2D2}" destId="{DFDFC68E-95DE-4847-897E-5D9A817E2A1D}" srcOrd="6" destOrd="0" presId="urn:microsoft.com/office/officeart/2005/8/layout/vList6"/>
    <dgm:cxn modelId="{19EB4A9D-88DC-49DD-994C-966627DA266C}" type="presParOf" srcId="{DFDFC68E-95DE-4847-897E-5D9A817E2A1D}" destId="{BE1E81D2-5CAB-4E18-902A-1685669E4F1E}" srcOrd="0" destOrd="0" presId="urn:microsoft.com/office/officeart/2005/8/layout/vList6"/>
    <dgm:cxn modelId="{1A1AA39D-DCE1-49CB-96AD-8F0A2D02F461}" type="presParOf" srcId="{DFDFC68E-95DE-4847-897E-5D9A817E2A1D}" destId="{05EE6127-60BE-478C-BA36-AC92C3E002B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F7A920-DEA3-4554-BC92-182F6080942A}" type="doc">
      <dgm:prSet loTypeId="urn:microsoft.com/office/officeart/2005/8/layout/equation2" loCatId="process" qsTypeId="urn:microsoft.com/office/officeart/2005/8/quickstyle/3d1" qsCatId="3D" csTypeId="urn:microsoft.com/office/officeart/2005/8/colors/colorful3" csCatId="colorful" phldr="1"/>
      <dgm:spPr/>
    </dgm:pt>
    <dgm:pt modelId="{D234D7C8-732B-4573-8C71-54B410B5FFD2}">
      <dgm:prSet phldrT="[Text]"/>
      <dgm:spPr/>
      <dgm:t>
        <a:bodyPr/>
        <a:lstStyle/>
        <a:p>
          <a:r>
            <a:rPr lang="cs-CZ" dirty="0" smtClean="0"/>
            <a:t>1 GB SD Flash</a:t>
          </a:r>
          <a:endParaRPr lang="cs-CZ" dirty="0"/>
        </a:p>
      </dgm:t>
    </dgm:pt>
    <dgm:pt modelId="{0DB7689A-F2BD-4E41-8592-9023D93F47A5}" type="parTrans" cxnId="{66C0F775-76C2-42BD-8207-6E37C0EAB497}">
      <dgm:prSet/>
      <dgm:spPr/>
      <dgm:t>
        <a:bodyPr/>
        <a:lstStyle/>
        <a:p>
          <a:endParaRPr lang="cs-CZ"/>
        </a:p>
      </dgm:t>
    </dgm:pt>
    <dgm:pt modelId="{6AC5711D-D365-4EC6-ADC6-88D0D617F8A6}" type="sibTrans" cxnId="{66C0F775-76C2-42BD-8207-6E37C0EAB497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cs-CZ"/>
        </a:p>
      </dgm:t>
    </dgm:pt>
    <dgm:pt modelId="{00527AB4-DD60-4D1B-B10D-D37F61E8DF79}">
      <dgm:prSet phldrT="[Text]"/>
      <dgm:spPr/>
      <dgm:t>
        <a:bodyPr/>
        <a:lstStyle/>
        <a:p>
          <a:r>
            <a:rPr lang="cs-CZ" dirty="0" smtClean="0"/>
            <a:t>3000 hodnot</a:t>
          </a:r>
          <a:endParaRPr lang="cs-CZ" dirty="0"/>
        </a:p>
      </dgm:t>
    </dgm:pt>
    <dgm:pt modelId="{7FC03FCB-204A-43E3-97D3-A84CEF595ABC}" type="parTrans" cxnId="{C4C892D7-46F6-4E1D-ABFF-0D379266DA66}">
      <dgm:prSet/>
      <dgm:spPr/>
      <dgm:t>
        <a:bodyPr/>
        <a:lstStyle/>
        <a:p>
          <a:endParaRPr lang="cs-CZ"/>
        </a:p>
      </dgm:t>
    </dgm:pt>
    <dgm:pt modelId="{05858638-1DC7-4405-AAC0-791C2F4E873D}" type="sibTrans" cxnId="{C4C892D7-46F6-4E1D-ABFF-0D379266DA66}">
      <dgm:prSet/>
      <dgm:spPr/>
      <dgm:t>
        <a:bodyPr/>
        <a:lstStyle/>
        <a:p>
          <a:endParaRPr lang="cs-CZ"/>
        </a:p>
      </dgm:t>
    </dgm:pt>
    <dgm:pt modelId="{A075B6D0-F6EA-40A5-9C3F-1FBAD3BC22F1}">
      <dgm:prSet phldrT="[Text]"/>
      <dgm:spPr/>
      <dgm:t>
        <a:bodyPr/>
        <a:lstStyle/>
        <a:p>
          <a:r>
            <a:rPr lang="cs-CZ" dirty="0" smtClean="0"/>
            <a:t>1 milion</a:t>
          </a:r>
        </a:p>
        <a:p>
          <a:r>
            <a:rPr lang="cs-CZ" dirty="0" smtClean="0"/>
            <a:t>vzorků trendů</a:t>
          </a:r>
          <a:endParaRPr lang="cs-CZ" dirty="0"/>
        </a:p>
      </dgm:t>
    </dgm:pt>
    <dgm:pt modelId="{15098327-FD37-4A4D-A177-BA6D5E33EF0B}" type="parTrans" cxnId="{829262B4-1B59-4895-9442-B99766304EF9}">
      <dgm:prSet/>
      <dgm:spPr/>
      <dgm:t>
        <a:bodyPr/>
        <a:lstStyle/>
        <a:p>
          <a:endParaRPr lang="cs-CZ"/>
        </a:p>
      </dgm:t>
    </dgm:pt>
    <dgm:pt modelId="{7278ED8D-E384-45E9-B617-51FF0E0C04EA}" type="sibTrans" cxnId="{829262B4-1B59-4895-9442-B99766304EF9}">
      <dgm:prSet/>
      <dgm:spPr/>
      <dgm:t>
        <a:bodyPr/>
        <a:lstStyle/>
        <a:p>
          <a:endParaRPr lang="cs-CZ"/>
        </a:p>
      </dgm:t>
    </dgm:pt>
    <dgm:pt modelId="{4A75FD07-9CC9-4D9A-8726-B50CF8C8F578}" type="pres">
      <dgm:prSet presAssocID="{D6F7A920-DEA3-4554-BC92-182F6080942A}" presName="Name0" presStyleCnt="0">
        <dgm:presLayoutVars>
          <dgm:dir/>
          <dgm:resizeHandles val="exact"/>
        </dgm:presLayoutVars>
      </dgm:prSet>
      <dgm:spPr/>
    </dgm:pt>
    <dgm:pt modelId="{0A5BF3B4-0231-4DC5-A099-DAD39D145A85}" type="pres">
      <dgm:prSet presAssocID="{D6F7A920-DEA3-4554-BC92-182F6080942A}" presName="vNodes" presStyleCnt="0"/>
      <dgm:spPr/>
    </dgm:pt>
    <dgm:pt modelId="{7C1AD597-AFB4-46A0-9355-D4BD5E90F72A}" type="pres">
      <dgm:prSet presAssocID="{D234D7C8-732B-4573-8C71-54B410B5FFD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488F05-0769-4CA8-9DE6-9AF1D230ED36}" type="pres">
      <dgm:prSet presAssocID="{6AC5711D-D365-4EC6-ADC6-88D0D617F8A6}" presName="spacerT" presStyleCnt="0"/>
      <dgm:spPr/>
    </dgm:pt>
    <dgm:pt modelId="{DC3CE839-ACAE-4CB3-B797-E7FEEDC47E5F}" type="pres">
      <dgm:prSet presAssocID="{6AC5711D-D365-4EC6-ADC6-88D0D617F8A6}" presName="sibTrans" presStyleLbl="sibTrans2D1" presStyleIdx="0" presStyleCnt="2"/>
      <dgm:spPr/>
      <dgm:t>
        <a:bodyPr/>
        <a:lstStyle/>
        <a:p>
          <a:endParaRPr lang="cs-CZ"/>
        </a:p>
      </dgm:t>
    </dgm:pt>
    <dgm:pt modelId="{B9DAA1D9-F629-42CE-B357-93937CBBE849}" type="pres">
      <dgm:prSet presAssocID="{6AC5711D-D365-4EC6-ADC6-88D0D617F8A6}" presName="spacerB" presStyleCnt="0"/>
      <dgm:spPr/>
    </dgm:pt>
    <dgm:pt modelId="{D1975E88-B19F-42AF-B369-8237CAEE7A66}" type="pres">
      <dgm:prSet presAssocID="{00527AB4-DD60-4D1B-B10D-D37F61E8DF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3022A50-5C15-42FA-A11D-753B05C8C44A}" type="pres">
      <dgm:prSet presAssocID="{D6F7A920-DEA3-4554-BC92-182F6080942A}" presName="sibTransLast" presStyleLbl="sibTrans2D1" presStyleIdx="1" presStyleCnt="2"/>
      <dgm:spPr/>
      <dgm:t>
        <a:bodyPr/>
        <a:lstStyle/>
        <a:p>
          <a:endParaRPr lang="cs-CZ"/>
        </a:p>
      </dgm:t>
    </dgm:pt>
    <dgm:pt modelId="{4C08A179-81EF-427F-83CC-ACBFEEB435EE}" type="pres">
      <dgm:prSet presAssocID="{D6F7A920-DEA3-4554-BC92-182F6080942A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29A02D1B-7E50-41D1-B338-7E7E29E44CBF}" type="pres">
      <dgm:prSet presAssocID="{D6F7A920-DEA3-4554-BC92-182F6080942A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2F296CA-6F51-43AF-9047-5E78F2750A0D}" type="presOf" srcId="{00527AB4-DD60-4D1B-B10D-D37F61E8DF79}" destId="{D1975E88-B19F-42AF-B369-8237CAEE7A66}" srcOrd="0" destOrd="0" presId="urn:microsoft.com/office/officeart/2005/8/layout/equation2"/>
    <dgm:cxn modelId="{13B2D748-FA81-4FD8-8D56-B389A4F65759}" type="presOf" srcId="{05858638-1DC7-4405-AAC0-791C2F4E873D}" destId="{33022A50-5C15-42FA-A11D-753B05C8C44A}" srcOrd="0" destOrd="0" presId="urn:microsoft.com/office/officeart/2005/8/layout/equation2"/>
    <dgm:cxn modelId="{77377B14-574D-4DB5-B7D7-B54762D66700}" type="presOf" srcId="{05858638-1DC7-4405-AAC0-791C2F4E873D}" destId="{4C08A179-81EF-427F-83CC-ACBFEEB435EE}" srcOrd="1" destOrd="0" presId="urn:microsoft.com/office/officeart/2005/8/layout/equation2"/>
    <dgm:cxn modelId="{66C0F775-76C2-42BD-8207-6E37C0EAB497}" srcId="{D6F7A920-DEA3-4554-BC92-182F6080942A}" destId="{D234D7C8-732B-4573-8C71-54B410B5FFD2}" srcOrd="0" destOrd="0" parTransId="{0DB7689A-F2BD-4E41-8592-9023D93F47A5}" sibTransId="{6AC5711D-D365-4EC6-ADC6-88D0D617F8A6}"/>
    <dgm:cxn modelId="{829262B4-1B59-4895-9442-B99766304EF9}" srcId="{D6F7A920-DEA3-4554-BC92-182F6080942A}" destId="{A075B6D0-F6EA-40A5-9C3F-1FBAD3BC22F1}" srcOrd="2" destOrd="0" parTransId="{15098327-FD37-4A4D-A177-BA6D5E33EF0B}" sibTransId="{7278ED8D-E384-45E9-B617-51FF0E0C04EA}"/>
    <dgm:cxn modelId="{C4C892D7-46F6-4E1D-ABFF-0D379266DA66}" srcId="{D6F7A920-DEA3-4554-BC92-182F6080942A}" destId="{00527AB4-DD60-4D1B-B10D-D37F61E8DF79}" srcOrd="1" destOrd="0" parTransId="{7FC03FCB-204A-43E3-97D3-A84CEF595ABC}" sibTransId="{05858638-1DC7-4405-AAC0-791C2F4E873D}"/>
    <dgm:cxn modelId="{83219BB4-61BE-458D-B9D4-6E7C5DCAEB9C}" type="presOf" srcId="{6AC5711D-D365-4EC6-ADC6-88D0D617F8A6}" destId="{DC3CE839-ACAE-4CB3-B797-E7FEEDC47E5F}" srcOrd="0" destOrd="0" presId="urn:microsoft.com/office/officeart/2005/8/layout/equation2"/>
    <dgm:cxn modelId="{F2B5FBD3-9D34-4431-B980-346391F2BCF7}" type="presOf" srcId="{A075B6D0-F6EA-40A5-9C3F-1FBAD3BC22F1}" destId="{29A02D1B-7E50-41D1-B338-7E7E29E44CBF}" srcOrd="0" destOrd="0" presId="urn:microsoft.com/office/officeart/2005/8/layout/equation2"/>
    <dgm:cxn modelId="{AA76D5ED-2AE6-4D0F-92A5-B28D2EB3E308}" type="presOf" srcId="{D6F7A920-DEA3-4554-BC92-182F6080942A}" destId="{4A75FD07-9CC9-4D9A-8726-B50CF8C8F578}" srcOrd="0" destOrd="0" presId="urn:microsoft.com/office/officeart/2005/8/layout/equation2"/>
    <dgm:cxn modelId="{33412067-1BA2-41AD-85E5-3DC0662D652B}" type="presOf" srcId="{D234D7C8-732B-4573-8C71-54B410B5FFD2}" destId="{7C1AD597-AFB4-46A0-9355-D4BD5E90F72A}" srcOrd="0" destOrd="0" presId="urn:microsoft.com/office/officeart/2005/8/layout/equation2"/>
    <dgm:cxn modelId="{183302D4-AC29-47FF-A8A2-301B12BEF612}" type="presParOf" srcId="{4A75FD07-9CC9-4D9A-8726-B50CF8C8F578}" destId="{0A5BF3B4-0231-4DC5-A099-DAD39D145A85}" srcOrd="0" destOrd="0" presId="urn:microsoft.com/office/officeart/2005/8/layout/equation2"/>
    <dgm:cxn modelId="{603C72AE-6E3A-46D4-AD00-119B77FECA50}" type="presParOf" srcId="{0A5BF3B4-0231-4DC5-A099-DAD39D145A85}" destId="{7C1AD597-AFB4-46A0-9355-D4BD5E90F72A}" srcOrd="0" destOrd="0" presId="urn:microsoft.com/office/officeart/2005/8/layout/equation2"/>
    <dgm:cxn modelId="{1539D724-82BA-47C0-9888-42BE9B46FDA1}" type="presParOf" srcId="{0A5BF3B4-0231-4DC5-A099-DAD39D145A85}" destId="{59488F05-0769-4CA8-9DE6-9AF1D230ED36}" srcOrd="1" destOrd="0" presId="urn:microsoft.com/office/officeart/2005/8/layout/equation2"/>
    <dgm:cxn modelId="{2971B692-81B5-432E-8C35-401595EFB6CB}" type="presParOf" srcId="{0A5BF3B4-0231-4DC5-A099-DAD39D145A85}" destId="{DC3CE839-ACAE-4CB3-B797-E7FEEDC47E5F}" srcOrd="2" destOrd="0" presId="urn:microsoft.com/office/officeart/2005/8/layout/equation2"/>
    <dgm:cxn modelId="{DEBF9203-B340-4472-AA36-092177EA77F7}" type="presParOf" srcId="{0A5BF3B4-0231-4DC5-A099-DAD39D145A85}" destId="{B9DAA1D9-F629-42CE-B357-93937CBBE849}" srcOrd="3" destOrd="0" presId="urn:microsoft.com/office/officeart/2005/8/layout/equation2"/>
    <dgm:cxn modelId="{7B61FC3E-C8BE-4766-81EB-4EC0199F1B78}" type="presParOf" srcId="{0A5BF3B4-0231-4DC5-A099-DAD39D145A85}" destId="{D1975E88-B19F-42AF-B369-8237CAEE7A66}" srcOrd="4" destOrd="0" presId="urn:microsoft.com/office/officeart/2005/8/layout/equation2"/>
    <dgm:cxn modelId="{3C93CCA1-9E5F-404B-9086-574A1171AEB6}" type="presParOf" srcId="{4A75FD07-9CC9-4D9A-8726-B50CF8C8F578}" destId="{33022A50-5C15-42FA-A11D-753B05C8C44A}" srcOrd="1" destOrd="0" presId="urn:microsoft.com/office/officeart/2005/8/layout/equation2"/>
    <dgm:cxn modelId="{9A550BCF-1233-49BC-BAF3-7B718B032981}" type="presParOf" srcId="{33022A50-5C15-42FA-A11D-753B05C8C44A}" destId="{4C08A179-81EF-427F-83CC-ACBFEEB435EE}" srcOrd="0" destOrd="0" presId="urn:microsoft.com/office/officeart/2005/8/layout/equation2"/>
    <dgm:cxn modelId="{2FF01E18-BB88-41A2-8E62-C9A89DB7EFB1}" type="presParOf" srcId="{4A75FD07-9CC9-4D9A-8726-B50CF8C8F578}" destId="{29A02D1B-7E50-41D1-B338-7E7E29E44CB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C00C58-42D6-4A63-8074-964A03627592}">
      <dsp:nvSpPr>
        <dsp:cNvPr id="0" name=""/>
        <dsp:cNvSpPr/>
      </dsp:nvSpPr>
      <dsp:spPr>
        <a:xfrm>
          <a:off x="2355220" y="1262"/>
          <a:ext cx="3532830" cy="10017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" tIns="1905" rIns="1905" bIns="1905" numCol="1" spcCol="1270" anchor="t" anchorCtr="0">
          <a:noAutofit/>
        </a:bodyPr>
        <a:lstStyle/>
        <a:p>
          <a:pPr marL="57150" lvl="1" indent="-57150" algn="l" defTabSz="133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3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Server v serverové farmě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Nezávislost na HW počítače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Veškeré komunikace přes LAN</a:t>
          </a:r>
          <a:endParaRPr lang="cs-CZ" sz="1600" kern="1200" dirty="0"/>
        </a:p>
      </dsp:txBody>
      <dsp:txXfrm>
        <a:off x="2355220" y="1262"/>
        <a:ext cx="3532830" cy="1001755"/>
      </dsp:txXfrm>
    </dsp:sp>
    <dsp:sp modelId="{7CB18A5C-B8B6-4024-8A79-29A05F447ABA}">
      <dsp:nvSpPr>
        <dsp:cNvPr id="0" name=""/>
        <dsp:cNvSpPr/>
      </dsp:nvSpPr>
      <dsp:spPr>
        <a:xfrm>
          <a:off x="0" y="1262"/>
          <a:ext cx="2355220" cy="10017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Virtualizace</a:t>
          </a:r>
          <a:endParaRPr lang="cs-CZ" sz="3100" kern="1200" dirty="0"/>
        </a:p>
      </dsp:txBody>
      <dsp:txXfrm>
        <a:off x="0" y="1262"/>
        <a:ext cx="2355220" cy="1001755"/>
      </dsp:txXfrm>
    </dsp:sp>
    <dsp:sp modelId="{8ADD0947-01C3-4EB8-B956-3EE43BA613F0}">
      <dsp:nvSpPr>
        <dsp:cNvPr id="0" name=""/>
        <dsp:cNvSpPr/>
      </dsp:nvSpPr>
      <dsp:spPr>
        <a:xfrm>
          <a:off x="2355220" y="1103193"/>
          <a:ext cx="3532830" cy="10017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4414540"/>
            <a:satOff val="-5582"/>
            <a:lumOff val="-1443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-4414540"/>
              <a:satOff val="-5582"/>
              <a:lumOff val="-1443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Microsoft Hyper-V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VMware vSphere</a:t>
          </a:r>
          <a:endParaRPr lang="cs-CZ" sz="1600" kern="1200" dirty="0"/>
        </a:p>
      </dsp:txBody>
      <dsp:txXfrm>
        <a:off x="2355220" y="1103193"/>
        <a:ext cx="3532830" cy="1001755"/>
      </dsp:txXfrm>
    </dsp:sp>
    <dsp:sp modelId="{2DA968BC-CE3E-431E-9E27-98B1C4DD7728}">
      <dsp:nvSpPr>
        <dsp:cNvPr id="0" name=""/>
        <dsp:cNvSpPr/>
      </dsp:nvSpPr>
      <dsp:spPr>
        <a:xfrm>
          <a:off x="0" y="1103193"/>
          <a:ext cx="2355220" cy="1001755"/>
        </a:xfrm>
        <a:prstGeom prst="roundRect">
          <a:avLst/>
        </a:prstGeom>
        <a:solidFill>
          <a:schemeClr val="accent2">
            <a:hueOff val="-4211785"/>
            <a:satOff val="7099"/>
            <a:lumOff val="-8693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Platformy</a:t>
          </a:r>
          <a:endParaRPr lang="cs-CZ" sz="3100" kern="1200" dirty="0"/>
        </a:p>
      </dsp:txBody>
      <dsp:txXfrm>
        <a:off x="0" y="1103193"/>
        <a:ext cx="2355220" cy="1001755"/>
      </dsp:txXfrm>
    </dsp:sp>
    <dsp:sp modelId="{4D89FDD7-7FB5-42CF-A40B-D5D8CB9025A9}">
      <dsp:nvSpPr>
        <dsp:cNvPr id="0" name=""/>
        <dsp:cNvSpPr/>
      </dsp:nvSpPr>
      <dsp:spPr>
        <a:xfrm>
          <a:off x="2355220" y="2205124"/>
          <a:ext cx="3532830" cy="10017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8829079"/>
            <a:satOff val="-11165"/>
            <a:lumOff val="-2886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-8829079"/>
              <a:satOff val="-11165"/>
              <a:lumOff val="-2886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" tIns="3175" rIns="3175" bIns="317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5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Windows 2008 Server R2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Windows 7 pro síťová pracoviště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Terminálová pracoviště</a:t>
          </a:r>
          <a:endParaRPr lang="cs-CZ" sz="1600" kern="1200" dirty="0"/>
        </a:p>
      </dsp:txBody>
      <dsp:txXfrm>
        <a:off x="2355220" y="2205124"/>
        <a:ext cx="3532830" cy="1001755"/>
      </dsp:txXfrm>
    </dsp:sp>
    <dsp:sp modelId="{21E8F50A-43B9-426C-8520-11DEEBBDDE50}">
      <dsp:nvSpPr>
        <dsp:cNvPr id="0" name=""/>
        <dsp:cNvSpPr/>
      </dsp:nvSpPr>
      <dsp:spPr>
        <a:xfrm>
          <a:off x="0" y="2205124"/>
          <a:ext cx="2355220" cy="1001755"/>
        </a:xfrm>
        <a:prstGeom prst="roundRect">
          <a:avLst/>
        </a:prstGeom>
        <a:solidFill>
          <a:schemeClr val="accent2">
            <a:hueOff val="-8423570"/>
            <a:satOff val="14198"/>
            <a:lumOff val="-1738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Systémy</a:t>
          </a:r>
          <a:endParaRPr lang="cs-CZ" sz="3100" kern="1200" dirty="0"/>
        </a:p>
      </dsp:txBody>
      <dsp:txXfrm>
        <a:off x="0" y="2205124"/>
        <a:ext cx="2355220" cy="1001755"/>
      </dsp:txXfrm>
    </dsp:sp>
    <dsp:sp modelId="{05EE6127-60BE-478C-BA36-AC92C3E002B6}">
      <dsp:nvSpPr>
        <dsp:cNvPr id="0" name=""/>
        <dsp:cNvSpPr/>
      </dsp:nvSpPr>
      <dsp:spPr>
        <a:xfrm>
          <a:off x="2355220" y="3307055"/>
          <a:ext cx="3532830" cy="10017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3243618"/>
            <a:satOff val="-16747"/>
            <a:lumOff val="-4329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-13243618"/>
              <a:satOff val="-16747"/>
              <a:lumOff val="-4329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" tIns="2540" rIns="2540" bIns="254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Odolnost proti výpadkům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Zálohování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Centrální správa</a:t>
          </a:r>
          <a:endParaRPr lang="cs-CZ" sz="1600" kern="1200" dirty="0"/>
        </a:p>
      </dsp:txBody>
      <dsp:txXfrm>
        <a:off x="2355220" y="3307055"/>
        <a:ext cx="3532830" cy="1001755"/>
      </dsp:txXfrm>
    </dsp:sp>
    <dsp:sp modelId="{BE1E81D2-5CAB-4E18-902A-1685669E4F1E}">
      <dsp:nvSpPr>
        <dsp:cNvPr id="0" name=""/>
        <dsp:cNvSpPr/>
      </dsp:nvSpPr>
      <dsp:spPr>
        <a:xfrm>
          <a:off x="0" y="3307055"/>
          <a:ext cx="2355220" cy="1001755"/>
        </a:xfrm>
        <a:prstGeom prst="roundRect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Výhody</a:t>
          </a:r>
          <a:endParaRPr lang="cs-CZ" sz="3100" kern="1200" dirty="0"/>
        </a:p>
      </dsp:txBody>
      <dsp:txXfrm>
        <a:off x="0" y="3307055"/>
        <a:ext cx="2355220" cy="10017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1AD597-AFB4-46A0-9355-D4BD5E90F72A}">
      <dsp:nvSpPr>
        <dsp:cNvPr id="0" name=""/>
        <dsp:cNvSpPr/>
      </dsp:nvSpPr>
      <dsp:spPr>
        <a:xfrm>
          <a:off x="446369" y="1495"/>
          <a:ext cx="1238754" cy="12387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1 GB SD Flash</a:t>
          </a:r>
          <a:endParaRPr lang="cs-CZ" sz="2100" kern="1200" dirty="0"/>
        </a:p>
      </dsp:txBody>
      <dsp:txXfrm>
        <a:off x="446369" y="1495"/>
        <a:ext cx="1238754" cy="1238754"/>
      </dsp:txXfrm>
    </dsp:sp>
    <dsp:sp modelId="{DC3CE839-ACAE-4CB3-B797-E7FEEDC47E5F}">
      <dsp:nvSpPr>
        <dsp:cNvPr id="0" name=""/>
        <dsp:cNvSpPr/>
      </dsp:nvSpPr>
      <dsp:spPr>
        <a:xfrm>
          <a:off x="706508" y="1340837"/>
          <a:ext cx="718477" cy="718477"/>
        </a:xfrm>
        <a:prstGeom prst="mathPlus">
          <a:avLst/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38100" h="25400" prst="softRound"/>
          <a:contourClr>
            <a:schemeClr val="accent2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706508" y="1340837"/>
        <a:ext cx="718477" cy="718477"/>
      </dsp:txXfrm>
    </dsp:sp>
    <dsp:sp modelId="{D1975E88-B19F-42AF-B369-8237CAEE7A66}">
      <dsp:nvSpPr>
        <dsp:cNvPr id="0" name=""/>
        <dsp:cNvSpPr/>
      </dsp:nvSpPr>
      <dsp:spPr>
        <a:xfrm>
          <a:off x="446369" y="2159901"/>
          <a:ext cx="1238754" cy="1238754"/>
        </a:xfrm>
        <a:prstGeom prst="ellipse">
          <a:avLst/>
        </a:prstGeom>
        <a:solidFill>
          <a:schemeClr val="accent3">
            <a:hueOff val="1187685"/>
            <a:satOff val="6397"/>
            <a:lumOff val="872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3000 hodnot</a:t>
          </a:r>
          <a:endParaRPr lang="cs-CZ" sz="2100" kern="1200" dirty="0"/>
        </a:p>
      </dsp:txBody>
      <dsp:txXfrm>
        <a:off x="446369" y="2159901"/>
        <a:ext cx="1238754" cy="1238754"/>
      </dsp:txXfrm>
    </dsp:sp>
    <dsp:sp modelId="{33022A50-5C15-42FA-A11D-753B05C8C44A}">
      <dsp:nvSpPr>
        <dsp:cNvPr id="0" name=""/>
        <dsp:cNvSpPr/>
      </dsp:nvSpPr>
      <dsp:spPr>
        <a:xfrm>
          <a:off x="1870937" y="1469667"/>
          <a:ext cx="393923" cy="4608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375370"/>
            <a:satOff val="12794"/>
            <a:lumOff val="17452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/>
        </a:p>
      </dsp:txBody>
      <dsp:txXfrm>
        <a:off x="1870937" y="1469667"/>
        <a:ext cx="393923" cy="460816"/>
      </dsp:txXfrm>
    </dsp:sp>
    <dsp:sp modelId="{29A02D1B-7E50-41D1-B338-7E7E29E44CBF}">
      <dsp:nvSpPr>
        <dsp:cNvPr id="0" name=""/>
        <dsp:cNvSpPr/>
      </dsp:nvSpPr>
      <dsp:spPr>
        <a:xfrm>
          <a:off x="2428377" y="461321"/>
          <a:ext cx="2477509" cy="2477509"/>
        </a:xfrm>
        <a:prstGeom prst="ellipse">
          <a:avLst/>
        </a:prstGeom>
        <a:solidFill>
          <a:schemeClr val="accent3">
            <a:hueOff val="2375370"/>
            <a:satOff val="12794"/>
            <a:lumOff val="17452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smtClean="0"/>
            <a:t>1 milion</a:t>
          </a:r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smtClean="0"/>
            <a:t>vzorků trendů</a:t>
          </a:r>
          <a:endParaRPr lang="cs-CZ" sz="3900" kern="1200" dirty="0"/>
        </a:p>
      </dsp:txBody>
      <dsp:txXfrm>
        <a:off x="2428377" y="461321"/>
        <a:ext cx="2477509" cy="2477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11469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2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dirty="0"/>
          </a:p>
        </p:txBody>
      </p:sp>
      <p:sp>
        <p:nvSpPr>
          <p:cNvPr id="11469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339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11469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9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FFCD4E-DDC9-4A38-B999-AFB340F76868}" type="slidenum">
              <a:rPr lang="cs-CZ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2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dirty="0"/>
          </a:p>
        </p:txBody>
      </p:sp>
      <p:sp>
        <p:nvSpPr>
          <p:cNvPr id="107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5"/>
            <a:ext cx="4984750" cy="446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339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9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239A2F-1BB7-43D4-B2B8-DA67274EF29E}" type="slidenum">
              <a:rPr lang="cs-CZ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9A2F-1BB7-43D4-B2B8-DA67274EF29E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9A2F-1BB7-43D4-B2B8-DA67274EF29E}" type="slidenum">
              <a:rPr lang="cs-CZ" smtClean="0"/>
              <a:pPr/>
              <a:t>9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 smtClean="0"/>
              <a:t>Copyright © 2005 - 2012 ALFA Mikrosystémy, s.r.o.</a:t>
            </a:r>
            <a:endParaRPr lang="cs-CZ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412600-CE33-462D-9087-57DA69E43E3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1B80DE6-5259-45A0-BDB2-B2450A99EBC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1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16" name="Zástupný symbol pro zápatí 4"/>
          <p:cNvSpPr>
            <a:spLocks noGrp="1"/>
          </p:cNvSpPr>
          <p:nvPr>
            <p:ph type="ftr" sz="quarter" idx="12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035D-ABFD-4E11-87BB-B3EAD97D0CF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8CB29AF-41F1-4A2F-9689-33F845BE3D7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426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 smtClean="0"/>
              <a:t>Copyright © 2005 - 2012 ALFA Mikrosystémy, s.r.o.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620000" y="62484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38C3-A5D6-4AFD-B04A-37A2033E1A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2005 - 2012 ALFA Mikrosystémy, s.r.o.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320DC2-4370-47AB-BFFA-2AD76496517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řík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2005 - 2012 ALFA Mikrosystémy, s.r.o.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571472" y="5214950"/>
            <a:ext cx="8215370" cy="857256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143932" cy="99060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83CF6CD-EEBA-49E8-AE84-BF835C86861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2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0EB30-E140-46BC-A18D-AE28F15A47F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36EB94D-6CB4-4864-8635-FAB2384EA7A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1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94E26A-59D3-4AD8-A852-A38CB914C01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010035-079D-4703-8856-9E18106B2F0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E339E9-F5E4-4DFF-A0A1-246F9E12092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4748218" cy="365125"/>
          </a:xfrm>
        </p:spPr>
        <p:txBody>
          <a:bodyPr/>
          <a:lstStyle/>
          <a:p>
            <a:r>
              <a:rPr lang="cs-CZ" dirty="0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1" y="6248206"/>
            <a:ext cx="4605342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cs-CZ" dirty="0" smtClean="0"/>
              <a:t>Copyright © 2005 - 2012 ALFA Mikrosystémy, s.r.o.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9F9B77-00C5-4503-8068-202E7453A5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00" r:id="rId13"/>
  </p:sldLayoutIdLst>
  <p:transition>
    <p:random/>
  </p:transition>
  <p:hf sldNum="0"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hyperlink" Target="http://www.microsoft.com/windowsembedded/en-us/windows-embedded.aspx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9.pn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mailto:mail@alfamik.cz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Novinky</a:t>
            </a:r>
            <a:r>
              <a:rPr lang="en-CA" dirty="0" smtClean="0"/>
              <a:t>, </a:t>
            </a:r>
            <a:r>
              <a:rPr lang="cs-CZ" dirty="0" smtClean="0"/>
              <a:t>možnosti a rozšíření</a:t>
            </a:r>
            <a:endParaRPr lang="cs-CZ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ProCop </a:t>
            </a:r>
            <a:r>
              <a:rPr lang="en-US" dirty="0" smtClean="0"/>
              <a:t>3.</a:t>
            </a:r>
            <a:r>
              <a:rPr lang="cs-CZ" dirty="0" smtClean="0"/>
              <a:t>4</a:t>
            </a:r>
            <a:r>
              <a:rPr lang="en-US" dirty="0" smtClean="0"/>
              <a:t> a AlfaBox+</a:t>
            </a:r>
            <a:endParaRPr lang="cs-CZ" dirty="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685800"/>
            <a:ext cx="2136775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E:\AlfaExe\Web\HTML\Bmps\alf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143512"/>
            <a:ext cx="2381250" cy="1333500"/>
          </a:xfrm>
          <a:prstGeom prst="rect">
            <a:avLst/>
          </a:prstGeom>
          <a:noFill/>
        </p:spPr>
      </p:pic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květen 2012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14876" y="5805264"/>
            <a:ext cx="371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smtClean="0"/>
              <a:t>Petr Hošek</a:t>
            </a:r>
            <a:r>
              <a:rPr lang="cs-CZ" sz="1600" dirty="0" smtClean="0"/>
              <a:t>,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ProCop 3.4 ve virtuálním prostředí</a:t>
            </a:r>
          </a:p>
          <a:p>
            <a:r>
              <a:rPr lang="cs-CZ" dirty="0" smtClean="0"/>
              <a:t>Síťová a terminálová pracoviště</a:t>
            </a:r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Virtualizace</a:t>
            </a:r>
            <a:endParaRPr lang="cs-CZ" dirty="0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idx="1"/>
          </p:nvPr>
        </p:nvSpPr>
        <p:spPr/>
      </p:sp>
      <p:pic>
        <p:nvPicPr>
          <p:cNvPr id="12" name="Picture 2" descr="http://cfnewsads.thomasnet.com/images/large/585/5855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642918"/>
            <a:ext cx="2214578" cy="37186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571480"/>
            <a:ext cx="1447800" cy="131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3643314"/>
            <a:ext cx="533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285992"/>
            <a:ext cx="1447800" cy="131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3286124"/>
            <a:ext cx="1447800" cy="131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Zakřivená spojovací čára 21"/>
          <p:cNvCxnSpPr/>
          <p:nvPr/>
        </p:nvCxnSpPr>
        <p:spPr>
          <a:xfrm rot="10800000" flipV="1">
            <a:off x="4286248" y="1214422"/>
            <a:ext cx="2214578" cy="857256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Zakřivená spojovací čára 22"/>
          <p:cNvCxnSpPr>
            <a:stCxn id="18" idx="1"/>
          </p:cNvCxnSpPr>
          <p:nvPr/>
        </p:nvCxnSpPr>
        <p:spPr>
          <a:xfrm rot="10800000">
            <a:off x="4286248" y="2428869"/>
            <a:ext cx="3071834" cy="515937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Zakřivená spojovací čára 23"/>
          <p:cNvCxnSpPr>
            <a:stCxn id="20" idx="1"/>
          </p:cNvCxnSpPr>
          <p:nvPr/>
        </p:nvCxnSpPr>
        <p:spPr>
          <a:xfrm rot="10800000">
            <a:off x="4286248" y="2786059"/>
            <a:ext cx="1857388" cy="1158879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virtualizace?</a:t>
            </a:r>
            <a:endParaRPr lang="cs-CZ" dirty="0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Oddělení operačního systému od hardwaru</a:t>
            </a:r>
          </a:p>
          <a:p>
            <a:r>
              <a:rPr lang="cs-CZ" dirty="0" smtClean="0"/>
              <a:t>Několik virtuálních počítačů na jediném hardwaru</a:t>
            </a:r>
          </a:p>
          <a:p>
            <a:r>
              <a:rPr lang="cs-CZ" dirty="0" smtClean="0"/>
              <a:t>Virtuální počítače jsou zcela nezávislé (jako fyzické)</a:t>
            </a:r>
          </a:p>
          <a:p>
            <a:r>
              <a:rPr lang="cs-CZ" dirty="0" smtClean="0"/>
              <a:t>Ve virtuálním počítači je nainstalován standardní operační systém, ovladače a aplikace</a:t>
            </a:r>
          </a:p>
          <a:p>
            <a:endParaRPr lang="cs-CZ" dirty="0" smtClean="0"/>
          </a:p>
          <a:p>
            <a:r>
              <a:rPr lang="cs-CZ" dirty="0" smtClean="0"/>
              <a:t>Lepší využití hardwaru fyzického počítače</a:t>
            </a:r>
          </a:p>
          <a:p>
            <a:r>
              <a:rPr lang="cs-CZ" dirty="0" smtClean="0"/>
              <a:t>Nezávislost a přenositelnost virtuálních počítačů</a:t>
            </a:r>
          </a:p>
          <a:p>
            <a:r>
              <a:rPr lang="cs-CZ" dirty="0" smtClean="0"/>
              <a:t>Centralizovaná správa, snadné zálohování</a:t>
            </a:r>
          </a:p>
          <a:p>
            <a:endParaRPr lang="cs-CZ" dirty="0" smtClean="0"/>
          </a:p>
        </p:txBody>
      </p:sp>
      <p:pic>
        <p:nvPicPr>
          <p:cNvPr id="2" name="Picture -102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0"/>
            <a:ext cx="2500330" cy="75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-10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714356"/>
            <a:ext cx="2428892" cy="59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Rozdíly ve virtualizaci</a:t>
            </a:r>
            <a:endParaRPr lang="cs-CZ" dirty="0"/>
          </a:p>
        </p:txBody>
      </p:sp>
      <p:sp>
        <p:nvSpPr>
          <p:cNvPr id="38" name="Zástupný symbol pro text 37"/>
          <p:cNvSpPr>
            <a:spLocks noGrp="1"/>
          </p:cNvSpPr>
          <p:nvPr>
            <p:ph type="body" sz="quarter" idx="1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cs-CZ" dirty="0" err="1" smtClean="0"/>
              <a:t>Desktopová</a:t>
            </a:r>
            <a:r>
              <a:rPr lang="cs-CZ" dirty="0" smtClean="0"/>
              <a:t> virtualizace</a:t>
            </a:r>
            <a:endParaRPr lang="cs-CZ" dirty="0"/>
          </a:p>
        </p:txBody>
      </p:sp>
      <p:sp>
        <p:nvSpPr>
          <p:cNvPr id="40" name="Zástupný symbol pro text 39"/>
          <p:cNvSpPr>
            <a:spLocks noGrp="1"/>
          </p:cNvSpPr>
          <p:nvPr>
            <p:ph type="body" sz="quarter" idx="3"/>
          </p:nvPr>
        </p:nvSpPr>
        <p:spPr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cs-CZ" dirty="0" smtClean="0"/>
              <a:t>Serverová virtualizace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grpSp>
        <p:nvGrpSpPr>
          <p:cNvPr id="73" name="Skupina 21"/>
          <p:cNvGrpSpPr/>
          <p:nvPr/>
        </p:nvGrpSpPr>
        <p:grpSpPr>
          <a:xfrm>
            <a:off x="4786314" y="5214950"/>
            <a:ext cx="3886200" cy="971227"/>
            <a:chOff x="357158" y="5072074"/>
            <a:chExt cx="3786214" cy="1143008"/>
          </a:xfrm>
        </p:grpSpPr>
        <p:sp>
          <p:nvSpPr>
            <p:cNvPr id="74" name="Zaoblený obdélník 73"/>
            <p:cNvSpPr/>
            <p:nvPr/>
          </p:nvSpPr>
          <p:spPr>
            <a:xfrm>
              <a:off x="357158" y="5072074"/>
              <a:ext cx="3786214" cy="1143008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cs-CZ" sz="1400" dirty="0" smtClean="0"/>
                <a:t>  Fyzický hardware serverů</a:t>
              </a:r>
            </a:p>
            <a:p>
              <a:pPr>
                <a:buFont typeface="Arial" pitchFamily="34" charset="0"/>
                <a:buChar char="•"/>
              </a:pPr>
              <a:r>
                <a:rPr lang="cs-CZ" sz="1400" dirty="0" smtClean="0"/>
                <a:t>  Fyzická datová úložiště</a:t>
              </a:r>
            </a:p>
            <a:p>
              <a:pPr>
                <a:buFont typeface="Arial" pitchFamily="34" charset="0"/>
                <a:buChar char="•"/>
              </a:pPr>
              <a:endParaRPr lang="cs-CZ" sz="1400" dirty="0" smtClean="0"/>
            </a:p>
            <a:p>
              <a:pPr>
                <a:buFont typeface="Arial" pitchFamily="34" charset="0"/>
                <a:buChar char="•"/>
              </a:pPr>
              <a:endParaRPr lang="cs-CZ" sz="1400" dirty="0"/>
            </a:p>
          </p:txBody>
        </p:sp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-20000"/>
            </a:blip>
            <a:srcRect/>
            <a:stretch>
              <a:fillRect/>
            </a:stretch>
          </p:blipFill>
          <p:spPr bwMode="auto">
            <a:xfrm>
              <a:off x="571472" y="5715016"/>
              <a:ext cx="1595432" cy="408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-20000"/>
            </a:blip>
            <a:srcRect/>
            <a:stretch>
              <a:fillRect/>
            </a:stretch>
          </p:blipFill>
          <p:spPr bwMode="auto">
            <a:xfrm>
              <a:off x="2357422" y="5715016"/>
              <a:ext cx="1595432" cy="408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7" name="Zaoblený obdélník 76"/>
          <p:cNvSpPr/>
          <p:nvPr/>
        </p:nvSpPr>
        <p:spPr>
          <a:xfrm>
            <a:off x="4786314" y="4286256"/>
            <a:ext cx="3886200" cy="72842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b="1" dirty="0" smtClean="0"/>
              <a:t>Softwarová virtualizační platforma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/>
              <a:t>  Microsoft Hyper-V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/>
              <a:t>  VMware vSphere</a:t>
            </a:r>
            <a:endParaRPr lang="cs-CZ" sz="1600" dirty="0"/>
          </a:p>
        </p:txBody>
      </p:sp>
      <p:grpSp>
        <p:nvGrpSpPr>
          <p:cNvPr id="78" name="Skupina 22"/>
          <p:cNvGrpSpPr/>
          <p:nvPr/>
        </p:nvGrpSpPr>
        <p:grpSpPr>
          <a:xfrm>
            <a:off x="4829204" y="2864516"/>
            <a:ext cx="1613140" cy="1031929"/>
            <a:chOff x="357158" y="2714620"/>
            <a:chExt cx="1571636" cy="1214446"/>
          </a:xfrm>
        </p:grpSpPr>
        <p:sp>
          <p:nvSpPr>
            <p:cNvPr id="79" name="Zaoblený obdélník 78"/>
            <p:cNvSpPr/>
            <p:nvPr/>
          </p:nvSpPr>
          <p:spPr>
            <a:xfrm>
              <a:off x="357158" y="2714620"/>
              <a:ext cx="1571636" cy="1214446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200" b="1" dirty="0" smtClean="0"/>
                <a:t>Virtuální počítač</a:t>
              </a:r>
            </a:p>
            <a:p>
              <a:pPr>
                <a:buFont typeface="Arial" pitchFamily="34" charset="0"/>
                <a:buChar char="•"/>
              </a:pPr>
              <a:r>
                <a:rPr lang="cs-CZ" sz="1200" dirty="0" smtClean="0"/>
                <a:t>  Windows</a:t>
              </a:r>
            </a:p>
            <a:p>
              <a:pPr>
                <a:buFont typeface="Arial" pitchFamily="34" charset="0"/>
                <a:buChar char="•"/>
              </a:pPr>
              <a:r>
                <a:rPr lang="cs-CZ" sz="1200" dirty="0" smtClean="0"/>
                <a:t>  Aplikace</a:t>
              </a:r>
            </a:p>
            <a:p>
              <a:pPr>
                <a:buFont typeface="Arial" pitchFamily="34" charset="0"/>
                <a:buChar char="•"/>
              </a:pPr>
              <a:endParaRPr lang="cs-CZ" sz="1200" dirty="0" smtClean="0"/>
            </a:p>
            <a:p>
              <a:pPr>
                <a:buFont typeface="Arial" pitchFamily="34" charset="0"/>
                <a:buChar char="•"/>
              </a:pPr>
              <a:endParaRPr lang="cs-CZ" sz="1200" dirty="0" smtClean="0"/>
            </a:p>
          </p:txBody>
        </p:sp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71472" y="3500438"/>
              <a:ext cx="1214446" cy="31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1" name="Skupina 31"/>
          <p:cNvGrpSpPr/>
          <p:nvPr/>
        </p:nvGrpSpPr>
        <p:grpSpPr>
          <a:xfrm>
            <a:off x="6222370" y="2500306"/>
            <a:ext cx="1613140" cy="1031929"/>
            <a:chOff x="357158" y="2714620"/>
            <a:chExt cx="1571636" cy="1214446"/>
          </a:xfrm>
        </p:grpSpPr>
        <p:sp>
          <p:nvSpPr>
            <p:cNvPr id="82" name="Zaoblený obdélník 81"/>
            <p:cNvSpPr/>
            <p:nvPr/>
          </p:nvSpPr>
          <p:spPr>
            <a:xfrm>
              <a:off x="357158" y="2714620"/>
              <a:ext cx="1571636" cy="1214446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200" b="1" dirty="0" smtClean="0"/>
                <a:t>Virtuální počítač</a:t>
              </a:r>
            </a:p>
            <a:p>
              <a:pPr>
                <a:buFont typeface="Arial" pitchFamily="34" charset="0"/>
                <a:buChar char="•"/>
              </a:pPr>
              <a:r>
                <a:rPr lang="cs-CZ" sz="1200" dirty="0" smtClean="0"/>
                <a:t>  Linux</a:t>
              </a:r>
            </a:p>
            <a:p>
              <a:pPr>
                <a:buFont typeface="Arial" pitchFamily="34" charset="0"/>
                <a:buChar char="•"/>
              </a:pPr>
              <a:r>
                <a:rPr lang="cs-CZ" sz="1200" dirty="0" smtClean="0"/>
                <a:t>  Databáze</a:t>
              </a:r>
            </a:p>
            <a:p>
              <a:pPr>
                <a:buFont typeface="Arial" pitchFamily="34" charset="0"/>
                <a:buChar char="•"/>
              </a:pPr>
              <a:endParaRPr lang="cs-CZ" sz="1200" dirty="0" smtClean="0"/>
            </a:p>
            <a:p>
              <a:pPr>
                <a:buFont typeface="Arial" pitchFamily="34" charset="0"/>
                <a:buChar char="•"/>
              </a:pPr>
              <a:endParaRPr lang="cs-CZ" sz="1200" dirty="0" smtClean="0"/>
            </a:p>
          </p:txBody>
        </p:sp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71472" y="3500438"/>
              <a:ext cx="1214446" cy="31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4" name="Skupina 34"/>
          <p:cNvGrpSpPr/>
          <p:nvPr/>
        </p:nvGrpSpPr>
        <p:grpSpPr>
          <a:xfrm>
            <a:off x="7102264" y="3107323"/>
            <a:ext cx="1613140" cy="1031929"/>
            <a:chOff x="357158" y="2714620"/>
            <a:chExt cx="1571636" cy="1214446"/>
          </a:xfrm>
        </p:grpSpPr>
        <p:sp>
          <p:nvSpPr>
            <p:cNvPr id="85" name="Zaoblený obdélník 84"/>
            <p:cNvSpPr/>
            <p:nvPr/>
          </p:nvSpPr>
          <p:spPr>
            <a:xfrm>
              <a:off x="357158" y="2714620"/>
              <a:ext cx="1571636" cy="121444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200" b="1" dirty="0" smtClean="0"/>
                <a:t>Virtuální počítač</a:t>
              </a:r>
            </a:p>
            <a:p>
              <a:pPr>
                <a:buFont typeface="Arial" pitchFamily="34" charset="0"/>
                <a:buChar char="•"/>
              </a:pPr>
              <a:r>
                <a:rPr lang="cs-CZ" sz="1200" dirty="0" smtClean="0"/>
                <a:t>  Windows</a:t>
              </a:r>
            </a:p>
            <a:p>
              <a:pPr>
                <a:buFont typeface="Arial" pitchFamily="34" charset="0"/>
                <a:buChar char="•"/>
              </a:pPr>
              <a:r>
                <a:rPr lang="cs-CZ" sz="1200" dirty="0" smtClean="0"/>
                <a:t>  ProCop 3.4</a:t>
              </a:r>
            </a:p>
            <a:p>
              <a:pPr>
                <a:buFont typeface="Arial" pitchFamily="34" charset="0"/>
                <a:buChar char="•"/>
              </a:pPr>
              <a:endParaRPr lang="cs-CZ" sz="1200" dirty="0" smtClean="0"/>
            </a:p>
            <a:p>
              <a:pPr>
                <a:buFont typeface="Arial" pitchFamily="34" charset="0"/>
                <a:buChar char="•"/>
              </a:pPr>
              <a:endParaRPr lang="cs-CZ" sz="1200" dirty="0" smtClean="0"/>
            </a:p>
          </p:txBody>
        </p:sp>
        <p:pic>
          <p:nvPicPr>
            <p:cNvPr id="8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71472" y="3500438"/>
              <a:ext cx="1214446" cy="31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0" name="Skupina 29"/>
          <p:cNvGrpSpPr/>
          <p:nvPr/>
        </p:nvGrpSpPr>
        <p:grpSpPr>
          <a:xfrm>
            <a:off x="642910" y="5214950"/>
            <a:ext cx="3886200" cy="974722"/>
            <a:chOff x="642910" y="5214950"/>
            <a:chExt cx="3886200" cy="974722"/>
          </a:xfrm>
        </p:grpSpPr>
        <p:sp>
          <p:nvSpPr>
            <p:cNvPr id="88" name="Zaoblený obdélník 87"/>
            <p:cNvSpPr/>
            <p:nvPr/>
          </p:nvSpPr>
          <p:spPr>
            <a:xfrm>
              <a:off x="642910" y="5214950"/>
              <a:ext cx="3886200" cy="971227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cs-CZ" sz="1400" dirty="0" smtClean="0"/>
                <a:t>  Fyzický osobní počítač, notebook</a:t>
              </a:r>
            </a:p>
            <a:p>
              <a:pPr>
                <a:buFont typeface="Arial" pitchFamily="34" charset="0"/>
                <a:buChar char="•"/>
              </a:pPr>
              <a:r>
                <a:rPr lang="cs-CZ" sz="1400" dirty="0" smtClean="0"/>
                <a:t>  Pevný disk</a:t>
              </a:r>
            </a:p>
            <a:p>
              <a:pPr>
                <a:buFont typeface="Arial" pitchFamily="34" charset="0"/>
                <a:buChar char="•"/>
              </a:pPr>
              <a:r>
                <a:rPr lang="cs-CZ" sz="1400" dirty="0" smtClean="0"/>
                <a:t>  Periferie</a:t>
              </a:r>
            </a:p>
            <a:p>
              <a:pPr>
                <a:buFont typeface="Arial" pitchFamily="34" charset="0"/>
                <a:buChar char="•"/>
              </a:pPr>
              <a:endParaRPr lang="cs-CZ" sz="1400" dirty="0"/>
            </a:p>
          </p:txBody>
        </p:sp>
        <p:pic>
          <p:nvPicPr>
            <p:cNvPr id="12" name="Picture -101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95411" y="5214950"/>
              <a:ext cx="1190837" cy="97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2" name="Zaoblený obdélník 91"/>
          <p:cNvSpPr/>
          <p:nvPr/>
        </p:nvSpPr>
        <p:spPr>
          <a:xfrm>
            <a:off x="642910" y="2571744"/>
            <a:ext cx="3886200" cy="24429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b="1" dirty="0" smtClean="0"/>
              <a:t>Operační systém Windows 7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/>
              <a:t>  Ovladače zařízení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/>
              <a:t>  Aplikační programy (Office, ProCop)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/>
              <a:t>  Virtualizační platforma XP Mode</a:t>
            </a:r>
          </a:p>
          <a:p>
            <a:pPr>
              <a:buFont typeface="Arial" pitchFamily="34" charset="0"/>
              <a:buChar char="•"/>
            </a:pPr>
            <a:endParaRPr lang="cs-CZ" sz="1600" dirty="0" smtClean="0"/>
          </a:p>
          <a:p>
            <a:pPr>
              <a:buFont typeface="Arial" pitchFamily="34" charset="0"/>
              <a:buChar char="•"/>
            </a:pPr>
            <a:endParaRPr lang="cs-CZ" sz="1600" dirty="0" smtClean="0"/>
          </a:p>
          <a:p>
            <a:pPr>
              <a:buFont typeface="Arial" pitchFamily="34" charset="0"/>
              <a:buChar char="•"/>
            </a:pPr>
            <a:endParaRPr lang="cs-CZ" sz="1600" dirty="0" smtClean="0"/>
          </a:p>
          <a:p>
            <a:pPr>
              <a:buFont typeface="Arial" pitchFamily="34" charset="0"/>
              <a:buChar char="•"/>
            </a:pPr>
            <a:endParaRPr lang="cs-CZ" sz="1600" dirty="0" smtClean="0"/>
          </a:p>
        </p:txBody>
      </p:sp>
      <p:grpSp>
        <p:nvGrpSpPr>
          <p:cNvPr id="31" name="Skupina 30"/>
          <p:cNvGrpSpPr/>
          <p:nvPr/>
        </p:nvGrpSpPr>
        <p:grpSpPr>
          <a:xfrm>
            <a:off x="928662" y="4000504"/>
            <a:ext cx="3327652" cy="889053"/>
            <a:chOff x="928662" y="4000504"/>
            <a:chExt cx="3327652" cy="889053"/>
          </a:xfrm>
        </p:grpSpPr>
        <p:grpSp>
          <p:nvGrpSpPr>
            <p:cNvPr id="106" name="Skupina 105"/>
            <p:cNvGrpSpPr/>
            <p:nvPr/>
          </p:nvGrpSpPr>
          <p:grpSpPr>
            <a:xfrm>
              <a:off x="928662" y="4000504"/>
              <a:ext cx="1613140" cy="889053"/>
              <a:chOff x="928662" y="4000504"/>
              <a:chExt cx="1613140" cy="889053"/>
            </a:xfrm>
          </p:grpSpPr>
          <p:sp>
            <p:nvSpPr>
              <p:cNvPr id="102" name="Zaoblený obdélník 101"/>
              <p:cNvSpPr/>
              <p:nvPr/>
            </p:nvSpPr>
            <p:spPr>
              <a:xfrm>
                <a:off x="928662" y="4000504"/>
                <a:ext cx="1613140" cy="889053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cs-CZ" sz="1200" b="1" dirty="0" smtClean="0"/>
                  <a:t>Virtuální počítač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cs-CZ" sz="1200" dirty="0" smtClean="0"/>
                  <a:t>  Windows XP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cs-CZ" sz="1200" dirty="0" smtClean="0"/>
                  <a:t>  </a:t>
                </a:r>
                <a:r>
                  <a:rPr lang="cs-CZ" sz="1200" dirty="0" err="1" smtClean="0"/>
                  <a:t>Desigo</a:t>
                </a:r>
                <a:endParaRPr lang="cs-CZ" sz="1200" dirty="0" smtClean="0"/>
              </a:p>
              <a:p>
                <a:pPr>
                  <a:buFont typeface="Arial" pitchFamily="34" charset="0"/>
                  <a:buChar char="•"/>
                </a:pPr>
                <a:endParaRPr lang="cs-CZ" sz="1200" dirty="0" smtClean="0"/>
              </a:p>
            </p:txBody>
          </p:sp>
          <p:pic>
            <p:nvPicPr>
              <p:cNvPr id="104" name="Picture -1019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785918" y="4273027"/>
                <a:ext cx="714380" cy="5847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07" name="Skupina 106"/>
            <p:cNvGrpSpPr/>
            <p:nvPr/>
          </p:nvGrpSpPr>
          <p:grpSpPr>
            <a:xfrm>
              <a:off x="2643174" y="4000504"/>
              <a:ext cx="1613140" cy="889053"/>
              <a:chOff x="2643174" y="4000504"/>
              <a:chExt cx="1613140" cy="889053"/>
            </a:xfrm>
          </p:grpSpPr>
          <p:sp>
            <p:nvSpPr>
              <p:cNvPr id="94" name="Zaoblený obdélník 93"/>
              <p:cNvSpPr/>
              <p:nvPr/>
            </p:nvSpPr>
            <p:spPr>
              <a:xfrm>
                <a:off x="2643174" y="4000504"/>
                <a:ext cx="1613140" cy="889053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cs-CZ" sz="1200" b="1" dirty="0" smtClean="0"/>
                  <a:t>Virtuální počítač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cs-CZ" sz="1200" dirty="0" smtClean="0"/>
                  <a:t>  Windows XP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cs-CZ" sz="1200" dirty="0" smtClean="0"/>
                  <a:t>  Web </a:t>
                </a:r>
                <a:r>
                  <a:rPr lang="cs-CZ" sz="1200" dirty="0" err="1" smtClean="0"/>
                  <a:t>browser</a:t>
                </a:r>
                <a:endParaRPr lang="cs-CZ" sz="1200" dirty="0" smtClean="0"/>
              </a:p>
              <a:p>
                <a:pPr>
                  <a:buFont typeface="Arial" pitchFamily="34" charset="0"/>
                  <a:buChar char="•"/>
                </a:pPr>
                <a:endParaRPr lang="cs-CZ" sz="1200" dirty="0" smtClean="0"/>
              </a:p>
            </p:txBody>
          </p:sp>
          <p:pic>
            <p:nvPicPr>
              <p:cNvPr id="105" name="Picture -1019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500430" y="4273027"/>
                <a:ext cx="714380" cy="5847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ProCop 3.4 ve virtuálním prostředí</a:t>
            </a:r>
            <a:endParaRPr lang="cs-CZ" dirty="0"/>
          </a:p>
        </p:txBody>
      </p:sp>
      <p:graphicFrame>
        <p:nvGraphicFramePr>
          <p:cNvPr id="24" name="Zástupný symbol pro obsah 23"/>
          <p:cNvGraphicFramePr>
            <a:graphicFrameLocks noGrp="1"/>
          </p:cNvGraphicFramePr>
          <p:nvPr>
            <p:ph sz="quarter" idx="1"/>
          </p:nvPr>
        </p:nvGraphicFramePr>
        <p:xfrm>
          <a:off x="612775" y="1785926"/>
          <a:ext cx="5888051" cy="4310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http://cfnewsads.thomasnet.com/images/large/585/5855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2428868"/>
            <a:ext cx="2297374" cy="3857652"/>
          </a:xfrm>
          <a:prstGeom prst="rect">
            <a:avLst/>
          </a:prstGeom>
          <a:noFill/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6929454" y="1571612"/>
            <a:ext cx="18573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buClrTx/>
            </a:pPr>
            <a:r>
              <a:rPr lang="cs-CZ" sz="1100" dirty="0" smtClean="0">
                <a:solidFill>
                  <a:schemeClr val="accent2">
                    <a:lumMod val="50000"/>
                  </a:schemeClr>
                </a:solidFill>
              </a:rPr>
              <a:t>Windows Server 2008 R2</a:t>
            </a:r>
          </a:p>
          <a:p>
            <a:pPr>
              <a:spcBef>
                <a:spcPts val="400"/>
              </a:spcBef>
              <a:buClrTx/>
            </a:pPr>
            <a:r>
              <a:rPr lang="cs-CZ" sz="1100" dirty="0" smtClean="0">
                <a:solidFill>
                  <a:schemeClr val="accent2">
                    <a:lumMod val="50000"/>
                  </a:schemeClr>
                </a:solidFill>
              </a:rPr>
              <a:t>           ProCop 3.4</a:t>
            </a:r>
          </a:p>
          <a:p>
            <a:pPr>
              <a:spcBef>
                <a:spcPts val="400"/>
              </a:spcBef>
              <a:buClrTx/>
              <a:buFont typeface="Arial" pitchFamily="34" charset="0"/>
              <a:buChar char="•"/>
            </a:pPr>
            <a:r>
              <a:rPr lang="cs-CZ" sz="1100" dirty="0" smtClean="0">
                <a:solidFill>
                  <a:schemeClr val="accent2">
                    <a:lumMod val="50000"/>
                  </a:schemeClr>
                </a:solidFill>
              </a:rPr>
              <a:t>  Datový server</a:t>
            </a:r>
          </a:p>
          <a:p>
            <a:pPr>
              <a:spcBef>
                <a:spcPts val="400"/>
              </a:spcBef>
              <a:buClrTx/>
              <a:buFont typeface="Arial" pitchFamily="34" charset="0"/>
              <a:buChar char="•"/>
            </a:pPr>
            <a:r>
              <a:rPr lang="cs-CZ" sz="1100" dirty="0" smtClean="0">
                <a:solidFill>
                  <a:schemeClr val="accent2">
                    <a:lumMod val="50000"/>
                  </a:schemeClr>
                </a:solidFill>
              </a:rPr>
              <a:t>  Terminálová pracoviště</a:t>
            </a:r>
            <a:endParaRPr lang="cs-CZ" sz="1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Vizualizace ve virtuálním prostředí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500034" y="3500438"/>
            <a:ext cx="8266014" cy="285752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Veškerý přístup vzdáleně</a:t>
            </a:r>
          </a:p>
          <a:p>
            <a:pPr lvl="1"/>
            <a:r>
              <a:rPr lang="cs-CZ" dirty="0" smtClean="0"/>
              <a:t>Terminálová pracoviště – kdekoliv v dosahu Internetu</a:t>
            </a:r>
          </a:p>
          <a:p>
            <a:pPr lvl="1"/>
            <a:r>
              <a:rPr lang="cs-CZ" dirty="0" smtClean="0"/>
              <a:t>Síťová pracoviště – v lokální síti</a:t>
            </a:r>
          </a:p>
          <a:p>
            <a:r>
              <a:rPr lang="cs-CZ" dirty="0" smtClean="0"/>
              <a:t>Veškerá komunikace a připojení technologie musí probíhat po </a:t>
            </a:r>
            <a:r>
              <a:rPr lang="cs-CZ" dirty="0" err="1" smtClean="0"/>
              <a:t>Ethernetu</a:t>
            </a:r>
            <a:endParaRPr lang="cs-CZ" dirty="0" smtClean="0"/>
          </a:p>
          <a:p>
            <a:pPr lvl="1"/>
            <a:r>
              <a:rPr lang="cs-CZ" dirty="0" smtClean="0"/>
              <a:t>AlfaBox+ po </a:t>
            </a:r>
            <a:r>
              <a:rPr lang="cs-CZ" dirty="0" err="1" smtClean="0"/>
              <a:t>ethernetu</a:t>
            </a:r>
            <a:r>
              <a:rPr lang="cs-CZ" dirty="0" smtClean="0"/>
              <a:t>, přes GPRS (APN) i přes Internet</a:t>
            </a:r>
          </a:p>
          <a:p>
            <a:pPr lvl="1"/>
            <a:r>
              <a:rPr lang="cs-CZ" dirty="0" smtClean="0"/>
              <a:t>Sériové porty přes převodníky Ethernet/RS232, Ethernet/RS485</a:t>
            </a:r>
          </a:p>
          <a:p>
            <a:pPr lvl="2"/>
            <a:r>
              <a:rPr lang="cs-CZ" dirty="0" smtClean="0"/>
              <a:t>Moxa NPort, </a:t>
            </a:r>
            <a:r>
              <a:rPr lang="cs-CZ" dirty="0" err="1" smtClean="0"/>
              <a:t>Papouch</a:t>
            </a:r>
            <a:r>
              <a:rPr lang="cs-CZ" dirty="0" smtClean="0"/>
              <a:t> GNOME</a:t>
            </a:r>
          </a:p>
          <a:p>
            <a:pPr lvl="1"/>
            <a:r>
              <a:rPr lang="cs-CZ" dirty="0" smtClean="0"/>
              <a:t>USB HW Klíč jedině přes </a:t>
            </a:r>
            <a:r>
              <a:rPr lang="cs-CZ" dirty="0" err="1" smtClean="0"/>
              <a:t>myUTN</a:t>
            </a:r>
            <a:r>
              <a:rPr lang="cs-CZ" dirty="0" smtClean="0"/>
              <a:t>-80 </a:t>
            </a:r>
            <a:r>
              <a:rPr lang="cs-CZ" dirty="0" err="1" smtClean="0"/>
              <a:t>dongle</a:t>
            </a:r>
            <a:r>
              <a:rPr lang="cs-CZ" dirty="0" smtClean="0"/>
              <a:t> server Ethernet/USB server</a:t>
            </a: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4357686" y="2095488"/>
            <a:ext cx="3497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H="1">
            <a:off x="5865811" y="209548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H="1">
            <a:off x="7847011" y="209548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5256211" y="1714488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sz="1400" dirty="0" smtClean="0"/>
              <a:t>LAN – </a:t>
            </a:r>
            <a:r>
              <a:rPr lang="cs-CZ" sz="1400" dirty="0" smtClean="0"/>
              <a:t>WAN – Internet</a:t>
            </a:r>
            <a:endParaRPr lang="cs-CZ" sz="1400" dirty="0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170611" y="2857488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sz="1400" b="1"/>
              <a:t>…</a:t>
            </a:r>
            <a:endParaRPr lang="cs-CZ" sz="1400" b="1"/>
          </a:p>
        </p:txBody>
      </p:sp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0411" y="2324088"/>
            <a:ext cx="160020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1611" y="2324088"/>
            <a:ext cx="160020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14348" y="1928802"/>
            <a:ext cx="228601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buClrTx/>
            </a:pP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Windows Server 2008 R2</a:t>
            </a:r>
          </a:p>
          <a:p>
            <a:pPr algn="ctr">
              <a:spcBef>
                <a:spcPts val="400"/>
              </a:spcBef>
              <a:buClrTx/>
            </a:pP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ProCop 3.4</a:t>
            </a:r>
          </a:p>
          <a:p>
            <a:pPr>
              <a:spcBef>
                <a:spcPts val="400"/>
              </a:spcBef>
              <a:buClrTx/>
              <a:buFont typeface="Arial" pitchFamily="34" charset="0"/>
              <a:buChar char="•"/>
            </a:pP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  Datový server</a:t>
            </a:r>
          </a:p>
          <a:p>
            <a:pPr>
              <a:spcBef>
                <a:spcPts val="400"/>
              </a:spcBef>
              <a:buClrTx/>
              <a:buFont typeface="Arial" pitchFamily="34" charset="0"/>
              <a:buChar char="•"/>
            </a:pP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</a:rPr>
              <a:t>  Terminálová pracoviště</a:t>
            </a:r>
            <a:endParaRPr lang="cs-CZ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429124" y="3286113"/>
            <a:ext cx="39290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</a:pP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Terminálová a síťová pracoviště (v LAN)</a:t>
            </a:r>
            <a:endParaRPr lang="cs-CZ" sz="1400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9" name="Picture 2" descr="http://cfnewsads.thomasnet.com/images/large/585/585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517883"/>
            <a:ext cx="1214446" cy="2039245"/>
          </a:xfrm>
          <a:prstGeom prst="rect">
            <a:avLst/>
          </a:prstGeom>
          <a:noFill/>
        </p:spPr>
      </p:pic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Softwarové licence ProCop 3.4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USB HW-klíč podmínkou pro funkčnost SW licencí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Licenční soubor pro konkrétní kus HW-klíče</a:t>
            </a:r>
          </a:p>
          <a:p>
            <a:r>
              <a:rPr lang="cs-CZ" dirty="0" smtClean="0"/>
              <a:t>Změny licencí jen výměnou licenčního souboru, například zaslaného e-mailem</a:t>
            </a:r>
          </a:p>
          <a:p>
            <a:r>
              <a:rPr lang="cs-CZ" dirty="0" smtClean="0"/>
              <a:t>Odpadá nutnost fyzicky modifikovat HW-klíč</a:t>
            </a:r>
          </a:p>
          <a:p>
            <a:r>
              <a:rPr lang="cs-CZ" dirty="0" smtClean="0"/>
              <a:t>USB HW-klíč možno připojit přes </a:t>
            </a:r>
            <a:r>
              <a:rPr lang="cs-CZ" dirty="0" err="1" smtClean="0"/>
              <a:t>myUTN</a:t>
            </a:r>
            <a:r>
              <a:rPr lang="cs-CZ" dirty="0" smtClean="0"/>
              <a:t>-80 Ethernet/USB </a:t>
            </a:r>
            <a:r>
              <a:rPr lang="cs-CZ" dirty="0" err="1" smtClean="0"/>
              <a:t>dongle</a:t>
            </a:r>
            <a:r>
              <a:rPr lang="cs-CZ" dirty="0" smtClean="0"/>
              <a:t> server pro virtualizaci HW</a:t>
            </a:r>
          </a:p>
          <a:p>
            <a:endParaRPr lang="cs-CZ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2428860" y="2017050"/>
            <a:ext cx="3804649" cy="1054760"/>
            <a:chOff x="1785918" y="2143116"/>
            <a:chExt cx="3804649" cy="1054760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428868"/>
              <a:ext cx="1161443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0" name="Picture 2" descr="http://www.cocut.com/support/bilder/hasp4_paralle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85918" y="2214553"/>
              <a:ext cx="1143008" cy="983323"/>
            </a:xfrm>
            <a:prstGeom prst="rect">
              <a:avLst/>
            </a:prstGeom>
            <a:noFill/>
          </p:spPr>
        </p:pic>
        <p:sp>
          <p:nvSpPr>
            <p:cNvPr id="12" name="Násobení 11"/>
            <p:cNvSpPr/>
            <p:nvPr/>
          </p:nvSpPr>
          <p:spPr>
            <a:xfrm>
              <a:off x="1857356" y="2143116"/>
              <a:ext cx="1000132" cy="1000132"/>
            </a:xfrm>
            <a:prstGeom prst="mathMultiply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Šipka doprava 12"/>
            <p:cNvSpPr/>
            <p:nvPr/>
          </p:nvSpPr>
          <p:spPr>
            <a:xfrm>
              <a:off x="3286116" y="2500306"/>
              <a:ext cx="785818" cy="357190"/>
            </a:xfrm>
            <a:prstGeom prst="rightArrow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Pracovní a nástěnné monitory</a:t>
            </a:r>
          </a:p>
          <a:p>
            <a:r>
              <a:rPr lang="cs-CZ" dirty="0" smtClean="0"/>
              <a:t>Přehledové obrazovky a mapy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Vizualizace na více monitorech</a:t>
            </a:r>
            <a:endParaRPr lang="cs-CZ" dirty="0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idx="1"/>
          </p:nvPr>
        </p:nvSpPr>
        <p:spPr/>
      </p:sp>
      <p:grpSp>
        <p:nvGrpSpPr>
          <p:cNvPr id="102" name="Skupina 101"/>
          <p:cNvGrpSpPr/>
          <p:nvPr/>
        </p:nvGrpSpPr>
        <p:grpSpPr>
          <a:xfrm>
            <a:off x="1714480" y="2714620"/>
            <a:ext cx="1500198" cy="1189982"/>
            <a:chOff x="1571604" y="2857496"/>
            <a:chExt cx="2000264" cy="1586642"/>
          </a:xfrm>
        </p:grpSpPr>
        <p:pic>
          <p:nvPicPr>
            <p:cNvPr id="65539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71604" y="2857496"/>
              <a:ext cx="2000264" cy="1586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91" name="Skupina 90"/>
            <p:cNvGrpSpPr/>
            <p:nvPr/>
          </p:nvGrpSpPr>
          <p:grpSpPr>
            <a:xfrm>
              <a:off x="1684499" y="2983484"/>
              <a:ext cx="1760400" cy="988298"/>
              <a:chOff x="1684499" y="2983484"/>
              <a:chExt cx="1760400" cy="988298"/>
            </a:xfrm>
          </p:grpSpPr>
          <p:pic>
            <p:nvPicPr>
              <p:cNvPr id="83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84499" y="2985382"/>
                <a:ext cx="1760400" cy="98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4" name="Volný tvar 83"/>
              <p:cNvSpPr/>
              <p:nvPr/>
            </p:nvSpPr>
            <p:spPr>
              <a:xfrm flipV="1">
                <a:off x="1684499" y="2983484"/>
                <a:ext cx="387171" cy="986400"/>
              </a:xfrm>
              <a:custGeom>
                <a:avLst/>
                <a:gdLst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642942 w 642942"/>
                  <a:gd name="connsiteY2" fmla="*/ 1000132 h 1000132"/>
                  <a:gd name="connsiteX3" fmla="*/ 0 w 642942"/>
                  <a:gd name="connsiteY3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357190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285752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71438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0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65613"/>
                  <a:gd name="connsiteY0" fmla="*/ 1071570 h 1071570"/>
                  <a:gd name="connsiteX1" fmla="*/ 0 w 665613"/>
                  <a:gd name="connsiteY1" fmla="*/ 0 h 1071570"/>
                  <a:gd name="connsiteX2" fmla="*/ 285752 w 665613"/>
                  <a:gd name="connsiteY2" fmla="*/ 0 h 1071570"/>
                  <a:gd name="connsiteX3" fmla="*/ 665613 w 665613"/>
                  <a:gd name="connsiteY3" fmla="*/ 1071570 h 1071570"/>
                  <a:gd name="connsiteX4" fmla="*/ 0 w 665613"/>
                  <a:gd name="connsiteY4" fmla="*/ 1071570 h 107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613" h="1071570">
                    <a:moveTo>
                      <a:pt x="0" y="1071570"/>
                    </a:moveTo>
                    <a:lnTo>
                      <a:pt x="0" y="0"/>
                    </a:lnTo>
                    <a:lnTo>
                      <a:pt x="285752" y="0"/>
                    </a:lnTo>
                    <a:lnTo>
                      <a:pt x="665613" y="1071570"/>
                    </a:lnTo>
                    <a:lnTo>
                      <a:pt x="0" y="1071570"/>
                    </a:lnTo>
                    <a:close/>
                  </a:path>
                </a:pathLst>
              </a:custGeom>
              <a:solidFill>
                <a:srgbClr val="F8F8F8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</p:grpSp>
      <p:grpSp>
        <p:nvGrpSpPr>
          <p:cNvPr id="101" name="Skupina 100"/>
          <p:cNvGrpSpPr/>
          <p:nvPr/>
        </p:nvGrpSpPr>
        <p:grpSpPr>
          <a:xfrm>
            <a:off x="4572000" y="2500306"/>
            <a:ext cx="1500198" cy="1189982"/>
            <a:chOff x="3500430" y="2857496"/>
            <a:chExt cx="2000264" cy="1586642"/>
          </a:xfrm>
        </p:grpSpPr>
        <p:pic>
          <p:nvPicPr>
            <p:cNvPr id="80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0430" y="2857496"/>
              <a:ext cx="2000264" cy="1586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5" name="Skupina 84"/>
            <p:cNvGrpSpPr/>
            <p:nvPr/>
          </p:nvGrpSpPr>
          <p:grpSpPr>
            <a:xfrm>
              <a:off x="3620821" y="2985381"/>
              <a:ext cx="1760400" cy="990000"/>
              <a:chOff x="6189148" y="2083894"/>
              <a:chExt cx="1664292" cy="947661"/>
            </a:xfrm>
          </p:grpSpPr>
          <p:pic>
            <p:nvPicPr>
              <p:cNvPr id="8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89148" y="2083894"/>
                <a:ext cx="1664292" cy="9476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7" name="Volný tvar 86"/>
              <p:cNvSpPr/>
              <p:nvPr/>
            </p:nvSpPr>
            <p:spPr>
              <a:xfrm flipV="1">
                <a:off x="6202423" y="2090530"/>
                <a:ext cx="323329" cy="940769"/>
              </a:xfrm>
              <a:custGeom>
                <a:avLst/>
                <a:gdLst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642942 w 642942"/>
                  <a:gd name="connsiteY2" fmla="*/ 1000132 h 1000132"/>
                  <a:gd name="connsiteX3" fmla="*/ 0 w 642942"/>
                  <a:gd name="connsiteY3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357190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285752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71438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0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65613"/>
                  <a:gd name="connsiteY0" fmla="*/ 1071570 h 1071570"/>
                  <a:gd name="connsiteX1" fmla="*/ 0 w 665613"/>
                  <a:gd name="connsiteY1" fmla="*/ 0 h 1071570"/>
                  <a:gd name="connsiteX2" fmla="*/ 285752 w 665613"/>
                  <a:gd name="connsiteY2" fmla="*/ 0 h 1071570"/>
                  <a:gd name="connsiteX3" fmla="*/ 665613 w 665613"/>
                  <a:gd name="connsiteY3" fmla="*/ 1071570 h 1071570"/>
                  <a:gd name="connsiteX4" fmla="*/ 0 w 665613"/>
                  <a:gd name="connsiteY4" fmla="*/ 1071570 h 107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613" h="1071570">
                    <a:moveTo>
                      <a:pt x="0" y="1071570"/>
                    </a:moveTo>
                    <a:lnTo>
                      <a:pt x="0" y="0"/>
                    </a:lnTo>
                    <a:lnTo>
                      <a:pt x="285752" y="0"/>
                    </a:lnTo>
                    <a:lnTo>
                      <a:pt x="665613" y="1071570"/>
                    </a:lnTo>
                    <a:lnTo>
                      <a:pt x="0" y="1071570"/>
                    </a:lnTo>
                    <a:close/>
                  </a:path>
                </a:pathLst>
              </a:custGeom>
              <a:solidFill>
                <a:srgbClr val="F8F8F8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</p:grpSp>
      <p:grpSp>
        <p:nvGrpSpPr>
          <p:cNvPr id="100" name="Skupina 99"/>
          <p:cNvGrpSpPr/>
          <p:nvPr/>
        </p:nvGrpSpPr>
        <p:grpSpPr>
          <a:xfrm>
            <a:off x="6000760" y="2714620"/>
            <a:ext cx="1501200" cy="1191600"/>
            <a:chOff x="6000760" y="2714620"/>
            <a:chExt cx="2000264" cy="1586642"/>
          </a:xfrm>
        </p:grpSpPr>
        <p:pic>
          <p:nvPicPr>
            <p:cNvPr id="81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00760" y="2714620"/>
              <a:ext cx="2000264" cy="1586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8" name="Skupina 87"/>
            <p:cNvGrpSpPr/>
            <p:nvPr/>
          </p:nvGrpSpPr>
          <p:grpSpPr>
            <a:xfrm>
              <a:off x="6124663" y="2850001"/>
              <a:ext cx="1760400" cy="990000"/>
              <a:chOff x="6186141" y="3233034"/>
              <a:chExt cx="1667300" cy="947661"/>
            </a:xfrm>
          </p:grpSpPr>
          <p:pic>
            <p:nvPicPr>
              <p:cNvPr id="89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186141" y="3233034"/>
                <a:ext cx="1667300" cy="927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0" name="Volný tvar 89"/>
              <p:cNvSpPr/>
              <p:nvPr/>
            </p:nvSpPr>
            <p:spPr>
              <a:xfrm flipV="1">
                <a:off x="6186141" y="3239670"/>
                <a:ext cx="356269" cy="941025"/>
              </a:xfrm>
              <a:custGeom>
                <a:avLst/>
                <a:gdLst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642942 w 642942"/>
                  <a:gd name="connsiteY2" fmla="*/ 1000132 h 1000132"/>
                  <a:gd name="connsiteX3" fmla="*/ 0 w 642942"/>
                  <a:gd name="connsiteY3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357190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285752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71438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0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65613"/>
                  <a:gd name="connsiteY0" fmla="*/ 1071570 h 1071570"/>
                  <a:gd name="connsiteX1" fmla="*/ 0 w 665613"/>
                  <a:gd name="connsiteY1" fmla="*/ 0 h 1071570"/>
                  <a:gd name="connsiteX2" fmla="*/ 285752 w 665613"/>
                  <a:gd name="connsiteY2" fmla="*/ 0 h 1071570"/>
                  <a:gd name="connsiteX3" fmla="*/ 665613 w 665613"/>
                  <a:gd name="connsiteY3" fmla="*/ 1071570 h 1071570"/>
                  <a:gd name="connsiteX4" fmla="*/ 0 w 665613"/>
                  <a:gd name="connsiteY4" fmla="*/ 1071570 h 107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613" h="1071570">
                    <a:moveTo>
                      <a:pt x="0" y="1071570"/>
                    </a:moveTo>
                    <a:lnTo>
                      <a:pt x="0" y="0"/>
                    </a:lnTo>
                    <a:lnTo>
                      <a:pt x="285752" y="0"/>
                    </a:lnTo>
                    <a:lnTo>
                      <a:pt x="665613" y="1071570"/>
                    </a:lnTo>
                    <a:lnTo>
                      <a:pt x="0" y="1071570"/>
                    </a:lnTo>
                    <a:close/>
                  </a:path>
                </a:pathLst>
              </a:custGeom>
              <a:solidFill>
                <a:srgbClr val="F8F8F8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</p:grpSp>
      <p:grpSp>
        <p:nvGrpSpPr>
          <p:cNvPr id="99" name="Skupina 98"/>
          <p:cNvGrpSpPr/>
          <p:nvPr/>
        </p:nvGrpSpPr>
        <p:grpSpPr>
          <a:xfrm>
            <a:off x="3143240" y="2500306"/>
            <a:ext cx="1500198" cy="1189982"/>
            <a:chOff x="1071538" y="1142984"/>
            <a:chExt cx="2000264" cy="1586642"/>
          </a:xfrm>
        </p:grpSpPr>
        <p:pic>
          <p:nvPicPr>
            <p:cNvPr id="95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1538" y="1142984"/>
              <a:ext cx="2000264" cy="1586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96" name="Skupina 95"/>
            <p:cNvGrpSpPr/>
            <p:nvPr/>
          </p:nvGrpSpPr>
          <p:grpSpPr>
            <a:xfrm>
              <a:off x="1184435" y="1270870"/>
              <a:ext cx="1760399" cy="990000"/>
              <a:chOff x="4300463" y="3233034"/>
              <a:chExt cx="1670927" cy="941025"/>
            </a:xfrm>
          </p:grpSpPr>
          <p:pic>
            <p:nvPicPr>
              <p:cNvPr id="97" name="Picture 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304382" y="3239669"/>
                <a:ext cx="1667008" cy="921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8" name="Volný tvar 97"/>
              <p:cNvSpPr/>
              <p:nvPr/>
            </p:nvSpPr>
            <p:spPr>
              <a:xfrm flipV="1">
                <a:off x="4300463" y="3233034"/>
                <a:ext cx="324618" cy="941025"/>
              </a:xfrm>
              <a:custGeom>
                <a:avLst/>
                <a:gdLst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642942 w 642942"/>
                  <a:gd name="connsiteY2" fmla="*/ 1000132 h 1000132"/>
                  <a:gd name="connsiteX3" fmla="*/ 0 w 642942"/>
                  <a:gd name="connsiteY3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357190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285752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71438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0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65613"/>
                  <a:gd name="connsiteY0" fmla="*/ 1071570 h 1071570"/>
                  <a:gd name="connsiteX1" fmla="*/ 0 w 665613"/>
                  <a:gd name="connsiteY1" fmla="*/ 0 h 1071570"/>
                  <a:gd name="connsiteX2" fmla="*/ 285752 w 665613"/>
                  <a:gd name="connsiteY2" fmla="*/ 0 h 1071570"/>
                  <a:gd name="connsiteX3" fmla="*/ 665613 w 665613"/>
                  <a:gd name="connsiteY3" fmla="*/ 1071570 h 1071570"/>
                  <a:gd name="connsiteX4" fmla="*/ 0 w 665613"/>
                  <a:gd name="connsiteY4" fmla="*/ 1071570 h 107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613" h="1071570">
                    <a:moveTo>
                      <a:pt x="0" y="1071570"/>
                    </a:moveTo>
                    <a:lnTo>
                      <a:pt x="0" y="0"/>
                    </a:lnTo>
                    <a:lnTo>
                      <a:pt x="285752" y="0"/>
                    </a:lnTo>
                    <a:lnTo>
                      <a:pt x="665613" y="1071570"/>
                    </a:lnTo>
                    <a:lnTo>
                      <a:pt x="0" y="1071570"/>
                    </a:lnTo>
                    <a:close/>
                  </a:path>
                </a:pathLst>
              </a:custGeom>
              <a:solidFill>
                <a:srgbClr val="F8F8F8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</p:grp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3865127"/>
            <a:ext cx="1643074" cy="63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3" name="Skupina 122"/>
          <p:cNvGrpSpPr/>
          <p:nvPr/>
        </p:nvGrpSpPr>
        <p:grpSpPr>
          <a:xfrm>
            <a:off x="3035473" y="0"/>
            <a:ext cx="6108528" cy="1857364"/>
            <a:chOff x="285720" y="1397358"/>
            <a:chExt cx="8561267" cy="2603146"/>
          </a:xfrm>
        </p:grpSpPr>
        <p:pic>
          <p:nvPicPr>
            <p:cNvPr id="103" name="Zástupný symbol pro obsah 3" descr="TV.png"/>
            <p:cNvPicPr>
              <a:picLocks noChangeAspect="1"/>
            </p:cNvPicPr>
            <p:nvPr/>
          </p:nvPicPr>
          <p:blipFill>
            <a:blip r:embed="rId9" cstate="print">
              <a:lum bright="40000"/>
            </a:blip>
            <a:stretch>
              <a:fillRect/>
            </a:stretch>
          </p:blipFill>
          <p:spPr>
            <a:xfrm>
              <a:off x="285720" y="1397358"/>
              <a:ext cx="2131847" cy="1298212"/>
            </a:xfrm>
            <a:prstGeom prst="rect">
              <a:avLst/>
            </a:prstGeom>
          </p:spPr>
        </p:pic>
        <p:pic>
          <p:nvPicPr>
            <p:cNvPr id="104" name="Zástupný symbol pro obsah 3" descr="TV.png"/>
            <p:cNvPicPr>
              <a:picLocks noChangeAspect="1"/>
            </p:cNvPicPr>
            <p:nvPr/>
          </p:nvPicPr>
          <p:blipFill>
            <a:blip r:embed="rId9" cstate="print">
              <a:lum bright="40000"/>
            </a:blip>
            <a:stretch>
              <a:fillRect/>
            </a:stretch>
          </p:blipFill>
          <p:spPr>
            <a:xfrm>
              <a:off x="6715140" y="1397358"/>
              <a:ext cx="2131847" cy="1298212"/>
            </a:xfrm>
            <a:prstGeom prst="rect">
              <a:avLst/>
            </a:prstGeom>
          </p:spPr>
        </p:pic>
        <p:pic>
          <p:nvPicPr>
            <p:cNvPr id="105" name="Zástupný symbol pro obsah 3" descr="TV.png"/>
            <p:cNvPicPr>
              <a:picLocks noChangeAspect="1"/>
            </p:cNvPicPr>
            <p:nvPr/>
          </p:nvPicPr>
          <p:blipFill>
            <a:blip r:embed="rId9" cstate="print">
              <a:lum bright="40000"/>
            </a:blip>
            <a:stretch>
              <a:fillRect/>
            </a:stretch>
          </p:blipFill>
          <p:spPr>
            <a:xfrm>
              <a:off x="285720" y="2702292"/>
              <a:ext cx="2131847" cy="1298212"/>
            </a:xfrm>
            <a:prstGeom prst="rect">
              <a:avLst/>
            </a:prstGeom>
          </p:spPr>
        </p:pic>
        <p:pic>
          <p:nvPicPr>
            <p:cNvPr id="106" name="Zástupný symbol pro obsah 3" descr="TV.png"/>
            <p:cNvPicPr>
              <a:picLocks noChangeAspect="1"/>
            </p:cNvPicPr>
            <p:nvPr/>
          </p:nvPicPr>
          <p:blipFill>
            <a:blip r:embed="rId9" cstate="print">
              <a:lum bright="40000"/>
            </a:blip>
            <a:stretch>
              <a:fillRect/>
            </a:stretch>
          </p:blipFill>
          <p:spPr>
            <a:xfrm>
              <a:off x="6715140" y="2702292"/>
              <a:ext cx="2131847" cy="1298212"/>
            </a:xfrm>
            <a:prstGeom prst="rect">
              <a:avLst/>
            </a:prstGeom>
          </p:spPr>
        </p:pic>
        <p:grpSp>
          <p:nvGrpSpPr>
            <p:cNvPr id="107" name="Skupina 106"/>
            <p:cNvGrpSpPr/>
            <p:nvPr/>
          </p:nvGrpSpPr>
          <p:grpSpPr>
            <a:xfrm>
              <a:off x="2428860" y="1397358"/>
              <a:ext cx="2131847" cy="1298212"/>
              <a:chOff x="2428860" y="1397358"/>
              <a:chExt cx="2131847" cy="1298212"/>
            </a:xfrm>
          </p:grpSpPr>
          <p:pic>
            <p:nvPicPr>
              <p:cNvPr id="108" name="Zástupný symbol pro obsah 3" descr="TV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428860" y="1397358"/>
                <a:ext cx="2131847" cy="1298212"/>
              </a:xfrm>
              <a:prstGeom prst="rect">
                <a:avLst/>
              </a:prstGeom>
            </p:spPr>
          </p:pic>
          <p:pic>
            <p:nvPicPr>
              <p:cNvPr id="109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30526" y="1500174"/>
                <a:ext cx="1898598" cy="1083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0" name="Volný tvar 109"/>
              <p:cNvSpPr/>
              <p:nvPr/>
            </p:nvSpPr>
            <p:spPr>
              <a:xfrm flipV="1">
                <a:off x="2522969" y="1500174"/>
                <a:ext cx="665613" cy="1071570"/>
              </a:xfrm>
              <a:custGeom>
                <a:avLst/>
                <a:gdLst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642942 w 642942"/>
                  <a:gd name="connsiteY2" fmla="*/ 1000132 h 1000132"/>
                  <a:gd name="connsiteX3" fmla="*/ 0 w 642942"/>
                  <a:gd name="connsiteY3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357190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285752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71438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0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65613"/>
                  <a:gd name="connsiteY0" fmla="*/ 1071570 h 1071570"/>
                  <a:gd name="connsiteX1" fmla="*/ 0 w 665613"/>
                  <a:gd name="connsiteY1" fmla="*/ 0 h 1071570"/>
                  <a:gd name="connsiteX2" fmla="*/ 285752 w 665613"/>
                  <a:gd name="connsiteY2" fmla="*/ 0 h 1071570"/>
                  <a:gd name="connsiteX3" fmla="*/ 665613 w 665613"/>
                  <a:gd name="connsiteY3" fmla="*/ 1071570 h 1071570"/>
                  <a:gd name="connsiteX4" fmla="*/ 0 w 665613"/>
                  <a:gd name="connsiteY4" fmla="*/ 1071570 h 107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613" h="1071570">
                    <a:moveTo>
                      <a:pt x="0" y="1071570"/>
                    </a:moveTo>
                    <a:lnTo>
                      <a:pt x="0" y="0"/>
                    </a:lnTo>
                    <a:lnTo>
                      <a:pt x="285752" y="0"/>
                    </a:lnTo>
                    <a:lnTo>
                      <a:pt x="665613" y="1071570"/>
                    </a:lnTo>
                    <a:lnTo>
                      <a:pt x="0" y="1071570"/>
                    </a:lnTo>
                    <a:close/>
                  </a:path>
                </a:pathLst>
              </a:custGeom>
              <a:solidFill>
                <a:srgbClr val="F8F8F8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111" name="Skupina 110"/>
            <p:cNvGrpSpPr/>
            <p:nvPr/>
          </p:nvGrpSpPr>
          <p:grpSpPr>
            <a:xfrm>
              <a:off x="2428860" y="2702292"/>
              <a:ext cx="2131847" cy="1298212"/>
              <a:chOff x="2428860" y="2702292"/>
              <a:chExt cx="2131847" cy="1298212"/>
            </a:xfrm>
          </p:grpSpPr>
          <p:pic>
            <p:nvPicPr>
              <p:cNvPr id="112" name="Zástupný symbol pro obsah 3" descr="TV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428860" y="2702292"/>
                <a:ext cx="2131847" cy="1298212"/>
              </a:xfrm>
              <a:prstGeom prst="rect">
                <a:avLst/>
              </a:prstGeom>
            </p:spPr>
          </p:pic>
          <p:pic>
            <p:nvPicPr>
              <p:cNvPr id="113" name="Picture 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30858" y="2808728"/>
                <a:ext cx="1898266" cy="1048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4" name="Volný tvar 113"/>
              <p:cNvSpPr/>
              <p:nvPr/>
            </p:nvSpPr>
            <p:spPr>
              <a:xfrm flipV="1">
                <a:off x="2526394" y="2801172"/>
                <a:ext cx="665613" cy="1071570"/>
              </a:xfrm>
              <a:custGeom>
                <a:avLst/>
                <a:gdLst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642942 w 642942"/>
                  <a:gd name="connsiteY2" fmla="*/ 1000132 h 1000132"/>
                  <a:gd name="connsiteX3" fmla="*/ 0 w 642942"/>
                  <a:gd name="connsiteY3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357190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285752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71438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0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65613"/>
                  <a:gd name="connsiteY0" fmla="*/ 1071570 h 1071570"/>
                  <a:gd name="connsiteX1" fmla="*/ 0 w 665613"/>
                  <a:gd name="connsiteY1" fmla="*/ 0 h 1071570"/>
                  <a:gd name="connsiteX2" fmla="*/ 285752 w 665613"/>
                  <a:gd name="connsiteY2" fmla="*/ 0 h 1071570"/>
                  <a:gd name="connsiteX3" fmla="*/ 665613 w 665613"/>
                  <a:gd name="connsiteY3" fmla="*/ 1071570 h 1071570"/>
                  <a:gd name="connsiteX4" fmla="*/ 0 w 665613"/>
                  <a:gd name="connsiteY4" fmla="*/ 1071570 h 107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613" h="1071570">
                    <a:moveTo>
                      <a:pt x="0" y="1071570"/>
                    </a:moveTo>
                    <a:lnTo>
                      <a:pt x="0" y="0"/>
                    </a:lnTo>
                    <a:lnTo>
                      <a:pt x="285752" y="0"/>
                    </a:lnTo>
                    <a:lnTo>
                      <a:pt x="665613" y="1071570"/>
                    </a:lnTo>
                    <a:lnTo>
                      <a:pt x="0" y="1071570"/>
                    </a:lnTo>
                    <a:close/>
                  </a:path>
                </a:pathLst>
              </a:custGeom>
              <a:solidFill>
                <a:srgbClr val="F8F8F8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115" name="Skupina 114"/>
            <p:cNvGrpSpPr/>
            <p:nvPr/>
          </p:nvGrpSpPr>
          <p:grpSpPr>
            <a:xfrm>
              <a:off x="4572000" y="1397358"/>
              <a:ext cx="2131847" cy="1298212"/>
              <a:chOff x="4572000" y="1397358"/>
              <a:chExt cx="2131847" cy="1298212"/>
            </a:xfrm>
          </p:grpSpPr>
          <p:pic>
            <p:nvPicPr>
              <p:cNvPr id="116" name="Zástupný symbol pro obsah 3" descr="TV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572000" y="1397358"/>
                <a:ext cx="2131847" cy="1298212"/>
              </a:xfrm>
              <a:prstGeom prst="rect">
                <a:avLst/>
              </a:prstGeom>
            </p:spPr>
          </p:pic>
          <p:pic>
            <p:nvPicPr>
              <p:cNvPr id="117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77090" y="1492617"/>
                <a:ext cx="1895173" cy="1079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8" name="Volný tvar 117"/>
              <p:cNvSpPr/>
              <p:nvPr/>
            </p:nvSpPr>
            <p:spPr>
              <a:xfrm flipV="1">
                <a:off x="4692205" y="1500174"/>
                <a:ext cx="665613" cy="1071570"/>
              </a:xfrm>
              <a:custGeom>
                <a:avLst/>
                <a:gdLst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642942 w 642942"/>
                  <a:gd name="connsiteY2" fmla="*/ 1000132 h 1000132"/>
                  <a:gd name="connsiteX3" fmla="*/ 0 w 642942"/>
                  <a:gd name="connsiteY3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357190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285752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71438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0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65613"/>
                  <a:gd name="connsiteY0" fmla="*/ 1071570 h 1071570"/>
                  <a:gd name="connsiteX1" fmla="*/ 0 w 665613"/>
                  <a:gd name="connsiteY1" fmla="*/ 0 h 1071570"/>
                  <a:gd name="connsiteX2" fmla="*/ 285752 w 665613"/>
                  <a:gd name="connsiteY2" fmla="*/ 0 h 1071570"/>
                  <a:gd name="connsiteX3" fmla="*/ 665613 w 665613"/>
                  <a:gd name="connsiteY3" fmla="*/ 1071570 h 1071570"/>
                  <a:gd name="connsiteX4" fmla="*/ 0 w 665613"/>
                  <a:gd name="connsiteY4" fmla="*/ 1071570 h 107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613" h="1071570">
                    <a:moveTo>
                      <a:pt x="0" y="1071570"/>
                    </a:moveTo>
                    <a:lnTo>
                      <a:pt x="0" y="0"/>
                    </a:lnTo>
                    <a:lnTo>
                      <a:pt x="285752" y="0"/>
                    </a:lnTo>
                    <a:lnTo>
                      <a:pt x="665613" y="1071570"/>
                    </a:lnTo>
                    <a:lnTo>
                      <a:pt x="0" y="1071570"/>
                    </a:lnTo>
                    <a:close/>
                  </a:path>
                </a:pathLst>
              </a:custGeom>
              <a:solidFill>
                <a:srgbClr val="F8F8F8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grpSp>
          <p:nvGrpSpPr>
            <p:cNvPr id="119" name="Skupina 118"/>
            <p:cNvGrpSpPr/>
            <p:nvPr/>
          </p:nvGrpSpPr>
          <p:grpSpPr>
            <a:xfrm>
              <a:off x="4572000" y="2702292"/>
              <a:ext cx="2131847" cy="1298212"/>
              <a:chOff x="4572000" y="2702292"/>
              <a:chExt cx="2131847" cy="1298212"/>
            </a:xfrm>
          </p:grpSpPr>
          <p:pic>
            <p:nvPicPr>
              <p:cNvPr id="120" name="Zástupný symbol pro obsah 3" descr="TV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572000" y="2702292"/>
                <a:ext cx="2131847" cy="1298212"/>
              </a:xfrm>
              <a:prstGeom prst="rect">
                <a:avLst/>
              </a:prstGeom>
            </p:spPr>
          </p:pic>
          <p:pic>
            <p:nvPicPr>
              <p:cNvPr id="121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673666" y="2801172"/>
                <a:ext cx="1898598" cy="1056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22" name="Volný tvar 121"/>
              <p:cNvSpPr/>
              <p:nvPr/>
            </p:nvSpPr>
            <p:spPr>
              <a:xfrm flipV="1">
                <a:off x="4673666" y="2808729"/>
                <a:ext cx="665613" cy="1071570"/>
              </a:xfrm>
              <a:custGeom>
                <a:avLst/>
                <a:gdLst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642942 w 642942"/>
                  <a:gd name="connsiteY2" fmla="*/ 1000132 h 1000132"/>
                  <a:gd name="connsiteX3" fmla="*/ 0 w 642942"/>
                  <a:gd name="connsiteY3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357190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00132 h 1000132"/>
                  <a:gd name="connsiteX1" fmla="*/ 0 w 642942"/>
                  <a:gd name="connsiteY1" fmla="*/ 0 h 1000132"/>
                  <a:gd name="connsiteX2" fmla="*/ 285752 w 642942"/>
                  <a:gd name="connsiteY2" fmla="*/ 0 h 1000132"/>
                  <a:gd name="connsiteX3" fmla="*/ 642942 w 642942"/>
                  <a:gd name="connsiteY3" fmla="*/ 1000132 h 1000132"/>
                  <a:gd name="connsiteX4" fmla="*/ 0 w 642942"/>
                  <a:gd name="connsiteY4" fmla="*/ 1000132 h 1000132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71438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42942"/>
                  <a:gd name="connsiteY0" fmla="*/ 1071570 h 1071570"/>
                  <a:gd name="connsiteX1" fmla="*/ 0 w 642942"/>
                  <a:gd name="connsiteY1" fmla="*/ 0 h 1071570"/>
                  <a:gd name="connsiteX2" fmla="*/ 285752 w 642942"/>
                  <a:gd name="connsiteY2" fmla="*/ 0 h 1071570"/>
                  <a:gd name="connsiteX3" fmla="*/ 642942 w 642942"/>
                  <a:gd name="connsiteY3" fmla="*/ 1071570 h 1071570"/>
                  <a:gd name="connsiteX4" fmla="*/ 0 w 642942"/>
                  <a:gd name="connsiteY4" fmla="*/ 1071570 h 1071570"/>
                  <a:gd name="connsiteX0" fmla="*/ 0 w 665613"/>
                  <a:gd name="connsiteY0" fmla="*/ 1071570 h 1071570"/>
                  <a:gd name="connsiteX1" fmla="*/ 0 w 665613"/>
                  <a:gd name="connsiteY1" fmla="*/ 0 h 1071570"/>
                  <a:gd name="connsiteX2" fmla="*/ 285752 w 665613"/>
                  <a:gd name="connsiteY2" fmla="*/ 0 h 1071570"/>
                  <a:gd name="connsiteX3" fmla="*/ 665613 w 665613"/>
                  <a:gd name="connsiteY3" fmla="*/ 1071570 h 1071570"/>
                  <a:gd name="connsiteX4" fmla="*/ 0 w 665613"/>
                  <a:gd name="connsiteY4" fmla="*/ 1071570 h 107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5613" h="1071570">
                    <a:moveTo>
                      <a:pt x="0" y="1071570"/>
                    </a:moveTo>
                    <a:lnTo>
                      <a:pt x="0" y="0"/>
                    </a:lnTo>
                    <a:lnTo>
                      <a:pt x="285752" y="0"/>
                    </a:lnTo>
                    <a:lnTo>
                      <a:pt x="665613" y="1071570"/>
                    </a:lnTo>
                    <a:lnTo>
                      <a:pt x="0" y="1071570"/>
                    </a:lnTo>
                    <a:close/>
                  </a:path>
                </a:pathLst>
              </a:custGeom>
              <a:solidFill>
                <a:srgbClr val="F8F8F8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</p:grpSp>
      <p:sp>
        <p:nvSpPr>
          <p:cNvPr id="125" name="Zástupný symbol pro datum 1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126" name="Zástupný symbol pro zápatí 12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ProCop na více monitorech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ProCop od v. 3.4 umožňuje využívat až 8 monitorů</a:t>
            </a:r>
          </a:p>
          <a:p>
            <a:r>
              <a:rPr lang="cs-CZ" dirty="0" smtClean="0"/>
              <a:t>Panel nástrojů ProCop na jednom z monitorů</a:t>
            </a:r>
          </a:p>
          <a:p>
            <a:r>
              <a:rPr lang="cs-CZ" dirty="0" smtClean="0"/>
              <a:t>Na všech monitorech volitelný obsah</a:t>
            </a:r>
          </a:p>
          <a:p>
            <a:r>
              <a:rPr lang="cs-CZ" dirty="0" smtClean="0"/>
              <a:t>Současně lze zobrazit dle potřeby i na více monitorech</a:t>
            </a:r>
          </a:p>
          <a:p>
            <a:pPr lvl="1"/>
            <a:r>
              <a:rPr lang="cs-CZ" dirty="0" smtClean="0"/>
              <a:t>Přehledové obrazovky, mapy</a:t>
            </a:r>
          </a:p>
          <a:p>
            <a:pPr lvl="1"/>
            <a:r>
              <a:rPr lang="cs-CZ" dirty="0" smtClean="0"/>
              <a:t>Technologická schémata</a:t>
            </a:r>
          </a:p>
          <a:p>
            <a:pPr lvl="1"/>
            <a:r>
              <a:rPr lang="cs-CZ" dirty="0" smtClean="0"/>
              <a:t>Alarmy</a:t>
            </a:r>
          </a:p>
          <a:p>
            <a:pPr lvl="1"/>
            <a:r>
              <a:rPr lang="cs-CZ" dirty="0" smtClean="0"/>
              <a:t>Trendy</a:t>
            </a:r>
          </a:p>
          <a:p>
            <a:pPr lvl="1"/>
            <a:r>
              <a:rPr lang="cs-CZ" dirty="0" smtClean="0"/>
              <a:t>…</a:t>
            </a:r>
          </a:p>
          <a:p>
            <a:r>
              <a:rPr lang="cs-CZ" dirty="0" smtClean="0"/>
              <a:t>Předvolba monitoru u technologických displejů</a:t>
            </a:r>
          </a:p>
          <a:p>
            <a:r>
              <a:rPr lang="cs-CZ" dirty="0" smtClean="0"/>
              <a:t>Snadné přesouvání oken mezi monitory tlačítky</a:t>
            </a:r>
          </a:p>
          <a:p>
            <a:r>
              <a:rPr lang="cs-CZ" dirty="0" smtClean="0"/>
              <a:t>Uživatelská možnost výběru monitoru při kliknutí (klávesou </a:t>
            </a:r>
            <a:r>
              <a:rPr lang="cs-CZ" dirty="0" err="1" smtClean="0"/>
              <a:t>shift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Pracovat lze na kterémkoliv monitoru</a:t>
            </a:r>
          </a:p>
          <a:p>
            <a:r>
              <a:rPr lang="cs-CZ" dirty="0" smtClean="0"/>
              <a:t>Automatické uspořádání při nečinnosti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Technické požadavky pro více monitorů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Monitorovací systém ProCop 3.4 a vyšší</a:t>
            </a:r>
          </a:p>
          <a:p>
            <a:r>
              <a:rPr lang="cs-CZ" dirty="0" smtClean="0"/>
              <a:t>Operační systém Windows 7 (XP) Professional, Server 2008</a:t>
            </a:r>
          </a:p>
          <a:p>
            <a:r>
              <a:rPr lang="cs-CZ" dirty="0" smtClean="0"/>
              <a:t>Grafická karta (karty) s potřebným počtem výstupů a grafických procesorů (GPU)</a:t>
            </a:r>
          </a:p>
          <a:p>
            <a:r>
              <a:rPr lang="cs-CZ" dirty="0" smtClean="0"/>
              <a:t>Pracovní plocha Windows rozšířena na všechny monitory</a:t>
            </a:r>
          </a:p>
          <a:p>
            <a:r>
              <a:rPr lang="cs-CZ" dirty="0" smtClean="0"/>
              <a:t>Všechny monitory nejlépe se shodným rozlišením</a:t>
            </a:r>
          </a:p>
          <a:p>
            <a:endParaRPr lang="cs-CZ" dirty="0" smtClean="0"/>
          </a:p>
          <a:p>
            <a:r>
              <a:rPr lang="cs-CZ" dirty="0" smtClean="0"/>
              <a:t>Terminálové pracoviště přes vzdálenou plochu lze provozovat s více monitory za předpokladu:</a:t>
            </a:r>
          </a:p>
          <a:p>
            <a:pPr lvl="1"/>
            <a:r>
              <a:rPr lang="cs-CZ" dirty="0" smtClean="0"/>
              <a:t>Datový server ProCop na OS Windows Server 2008 R2</a:t>
            </a:r>
          </a:p>
          <a:p>
            <a:pPr lvl="1"/>
            <a:r>
              <a:rPr lang="cs-CZ" dirty="0" smtClean="0"/>
              <a:t>Klientský počítač s Windows 7 Professional</a:t>
            </a:r>
          </a:p>
          <a:p>
            <a:endParaRPr lang="cs-CZ" dirty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Nový, kompatibilní a výkonnější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AlfaBox nahrazen AlfaBox+</a:t>
            </a:r>
            <a:endParaRPr lang="cs-CZ" dirty="0"/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idx="1"/>
          </p:nvPr>
        </p:nvSpPr>
        <p:spPr/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8720"/>
            <a:ext cx="2322993" cy="1927189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16" name="Obdélník 15"/>
          <p:cNvSpPr/>
          <p:nvPr/>
        </p:nvSpPr>
        <p:spPr>
          <a:xfrm rot="19179805">
            <a:off x="1263547" y="3309214"/>
            <a:ext cx="4016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Výroba ukončena</a:t>
            </a:r>
            <a:endParaRPr lang="cs-CZ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Zástupný symbol pro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>
            <a:off x="4643438" y="1785926"/>
            <a:ext cx="928694" cy="50006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5" name="Obrázek 14" descr="AlfaBoxPlus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928670"/>
            <a:ext cx="2357454" cy="1934045"/>
          </a:xfrm>
          <a:prstGeom prst="round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7" name="Obdélník 6"/>
          <p:cNvSpPr/>
          <p:nvPr/>
        </p:nvSpPr>
        <p:spPr>
          <a:xfrm rot="19179805">
            <a:off x="5733834" y="3340107"/>
            <a:ext cx="36699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Kompatibilní náhrada</a:t>
            </a:r>
            <a:endParaRPr lang="cs-CZ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Novinky ProCop 3.4 a AlfaBox+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602558" cy="44958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Windows 7 a Windows Server 2008 R2</a:t>
            </a:r>
            <a:endParaRPr lang="en-CA" dirty="0" smtClean="0"/>
          </a:p>
          <a:p>
            <a:r>
              <a:rPr lang="cs-CZ" dirty="0" smtClean="0"/>
              <a:t>Terminálová pracoviště</a:t>
            </a:r>
          </a:p>
          <a:p>
            <a:r>
              <a:rPr lang="en-CA" dirty="0" smtClean="0"/>
              <a:t>Virtualizace </a:t>
            </a:r>
            <a:r>
              <a:rPr lang="cs-CZ" dirty="0" smtClean="0"/>
              <a:t>operačních systémů</a:t>
            </a:r>
          </a:p>
          <a:p>
            <a:r>
              <a:rPr lang="cs-CZ" dirty="0" smtClean="0"/>
              <a:t>Softwarové licence ProCop</a:t>
            </a:r>
          </a:p>
          <a:p>
            <a:r>
              <a:rPr lang="cs-CZ" dirty="0" smtClean="0"/>
              <a:t>Podpora více monitorů</a:t>
            </a:r>
          </a:p>
          <a:p>
            <a:r>
              <a:rPr lang="cs-CZ" dirty="0" smtClean="0"/>
              <a:t>Výkonnější AlfaBox+ vždy</a:t>
            </a:r>
            <a:br>
              <a:rPr lang="cs-CZ" dirty="0" smtClean="0"/>
            </a:br>
            <a:r>
              <a:rPr lang="cs-CZ" dirty="0" smtClean="0"/>
              <a:t>s ethernetovým rozhraním</a:t>
            </a:r>
          </a:p>
          <a:p>
            <a:r>
              <a:rPr lang="cs-CZ" dirty="0" smtClean="0"/>
              <a:t>Modul pro regulátory Siemens</a:t>
            </a:r>
            <a:br>
              <a:rPr lang="cs-CZ" dirty="0" smtClean="0"/>
            </a:br>
            <a:r>
              <a:rPr lang="cs-CZ" dirty="0" smtClean="0"/>
              <a:t>řady </a:t>
            </a:r>
            <a:r>
              <a:rPr lang="cs-CZ" dirty="0" err="1" smtClean="0"/>
              <a:t>Climatix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286124"/>
            <a:ext cx="785818" cy="43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http://cfnewsads.thomasnet.com/images/large/585/585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1705" y="1643050"/>
            <a:ext cx="1446495" cy="2428892"/>
          </a:xfrm>
          <a:prstGeom prst="rect">
            <a:avLst/>
          </a:prstGeom>
          <a:noFill/>
        </p:spPr>
      </p:pic>
      <p:pic>
        <p:nvPicPr>
          <p:cNvPr id="11" name="Obrázek 10" descr="AlfaBoxPlus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286256"/>
            <a:ext cx="2286016" cy="1875437"/>
          </a:xfrm>
          <a:prstGeom prst="roundRect">
            <a:avLst/>
          </a:prstGeom>
          <a:effectLst/>
        </p:spPr>
      </p:pic>
      <p:sp>
        <p:nvSpPr>
          <p:cNvPr id="13" name="Zástupný symbol pro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vlastnosti AlfaBox +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Výkonnější</a:t>
            </a:r>
          </a:p>
          <a:p>
            <a:endParaRPr lang="cs-CZ" dirty="0" smtClean="0"/>
          </a:p>
          <a:p>
            <a:r>
              <a:rPr lang="cs-CZ" dirty="0" smtClean="0"/>
              <a:t>Rychlejší</a:t>
            </a:r>
          </a:p>
          <a:p>
            <a:endParaRPr lang="cs-CZ" dirty="0" smtClean="0"/>
          </a:p>
          <a:p>
            <a:r>
              <a:rPr lang="cs-CZ" dirty="0" smtClean="0"/>
              <a:t>Lepší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/>
              <a:t>Výkonnější procesor</a:t>
            </a:r>
          </a:p>
          <a:p>
            <a:r>
              <a:rPr lang="cs-CZ" sz="2800" dirty="0" smtClean="0"/>
              <a:t>Nově Windows Embedded CE 6.0</a:t>
            </a:r>
          </a:p>
          <a:p>
            <a:r>
              <a:rPr lang="cs-CZ" sz="2800" dirty="0" smtClean="0"/>
              <a:t>Ethernet vždy k dispozici</a:t>
            </a:r>
          </a:p>
          <a:p>
            <a:r>
              <a:rPr lang="cs-CZ" sz="2800" dirty="0" smtClean="0"/>
              <a:t>1 GB Industrial SD Flash pro trendy</a:t>
            </a:r>
          </a:p>
          <a:p>
            <a:r>
              <a:rPr lang="cs-CZ" sz="2800" dirty="0" smtClean="0"/>
              <a:t>Servisní USB port</a:t>
            </a:r>
          </a:p>
          <a:p>
            <a:r>
              <a:rPr lang="cs-CZ" sz="2800" dirty="0" smtClean="0"/>
              <a:t>Shodné rozměry a umístění konektorů</a:t>
            </a:r>
          </a:p>
          <a:p>
            <a:r>
              <a:rPr lang="cs-CZ" sz="2800" dirty="0" smtClean="0"/>
              <a:t>Nové a jednodušší otevírání</a:t>
            </a:r>
          </a:p>
          <a:p>
            <a:r>
              <a:rPr lang="cs-CZ" sz="2800" dirty="0" smtClean="0"/>
              <a:t>Zpětně kompatibilní včetně modulů</a:t>
            </a:r>
          </a:p>
          <a:p>
            <a:r>
              <a:rPr lang="cs-CZ" sz="2800" dirty="0" smtClean="0"/>
              <a:t>Shodný napájecí zdroj</a:t>
            </a:r>
            <a:endParaRPr lang="cs-CZ" sz="2800" dirty="0"/>
          </a:p>
        </p:txBody>
      </p:sp>
      <p:pic>
        <p:nvPicPr>
          <p:cNvPr id="49154" name="Picture 2" descr="http://www.microsoft.com/global/windowsembedded/en-us/publishingimages/chrome/WE_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772816"/>
            <a:ext cx="2486025" cy="247650"/>
          </a:xfrm>
          <a:prstGeom prst="rect">
            <a:avLst/>
          </a:prstGeom>
          <a:noFill/>
        </p:spPr>
      </p:pic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AlfaBox+: nový a výkonnější</a:t>
            </a:r>
            <a:endParaRPr lang="cs-CZ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524000" y="1397000"/>
          <a:ext cx="5352256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Zástupný symbol pro obsah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celkem až 3000 SW proměnných a 100 komunikujících zařízení (PLC, MBus, …)</a:t>
            </a:r>
          </a:p>
          <a:p>
            <a:r>
              <a:rPr lang="cs-CZ" dirty="0" smtClean="0"/>
              <a:t>celkem až 1.000.000  vzorků trendů v paměti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Síťová rozšíření AlfaBox+</a:t>
            </a:r>
            <a:endParaRPr lang="cs-CZ" dirty="0"/>
          </a:p>
        </p:txBody>
      </p:sp>
      <p:sp>
        <p:nvSpPr>
          <p:cNvPr id="33" name="Obdélník 32"/>
          <p:cNvSpPr/>
          <p:nvPr/>
        </p:nvSpPr>
        <p:spPr>
          <a:xfrm>
            <a:off x="1259632" y="3212976"/>
            <a:ext cx="2232248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Správný kabel</a:t>
            </a:r>
            <a:endParaRPr lang="cs-CZ" sz="2000" dirty="0"/>
          </a:p>
        </p:txBody>
      </p:sp>
      <p:sp>
        <p:nvSpPr>
          <p:cNvPr id="37" name="Obdélník 36"/>
          <p:cNvSpPr/>
          <p:nvPr/>
        </p:nvSpPr>
        <p:spPr>
          <a:xfrm>
            <a:off x="4860032" y="3212976"/>
            <a:ext cx="2232248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Auto-MDIX</a:t>
            </a:r>
            <a:endParaRPr lang="cs-CZ" sz="2000" dirty="0"/>
          </a:p>
        </p:txBody>
      </p:sp>
      <p:sp>
        <p:nvSpPr>
          <p:cNvPr id="38" name="Šipka doprava 37"/>
          <p:cNvSpPr/>
          <p:nvPr/>
        </p:nvSpPr>
        <p:spPr>
          <a:xfrm>
            <a:off x="3707904" y="3284984"/>
            <a:ext cx="936104" cy="36004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bdélník 51"/>
          <p:cNvSpPr/>
          <p:nvPr/>
        </p:nvSpPr>
        <p:spPr>
          <a:xfrm>
            <a:off x="1259632" y="4077072"/>
            <a:ext cx="2232248" cy="5040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Bezpečnost</a:t>
            </a:r>
            <a:endParaRPr lang="cs-CZ" sz="2000" dirty="0"/>
          </a:p>
        </p:txBody>
      </p:sp>
      <p:sp>
        <p:nvSpPr>
          <p:cNvPr id="53" name="Obdélník 52"/>
          <p:cNvSpPr/>
          <p:nvPr/>
        </p:nvSpPr>
        <p:spPr>
          <a:xfrm>
            <a:off x="4860032" y="4077072"/>
            <a:ext cx="2232248" cy="5040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Integrovaný Firewall</a:t>
            </a:r>
            <a:endParaRPr lang="cs-CZ" sz="2000" dirty="0"/>
          </a:p>
        </p:txBody>
      </p:sp>
      <p:sp>
        <p:nvSpPr>
          <p:cNvPr id="54" name="Šipka doprava 53"/>
          <p:cNvSpPr/>
          <p:nvPr/>
        </p:nvSpPr>
        <p:spPr>
          <a:xfrm>
            <a:off x="3707904" y="4149080"/>
            <a:ext cx="936104" cy="3600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délník 54"/>
          <p:cNvSpPr/>
          <p:nvPr/>
        </p:nvSpPr>
        <p:spPr>
          <a:xfrm>
            <a:off x="1259632" y="2348880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Rychlost</a:t>
            </a:r>
            <a:endParaRPr lang="cs-CZ" sz="2000" dirty="0"/>
          </a:p>
        </p:txBody>
      </p:sp>
      <p:sp>
        <p:nvSpPr>
          <p:cNvPr id="56" name="Obdélník 55"/>
          <p:cNvSpPr/>
          <p:nvPr/>
        </p:nvSpPr>
        <p:spPr>
          <a:xfrm>
            <a:off x="4860032" y="2348880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Ethernet 10/100</a:t>
            </a:r>
            <a:endParaRPr lang="cs-CZ" sz="2000" dirty="0"/>
          </a:p>
        </p:txBody>
      </p:sp>
      <p:sp>
        <p:nvSpPr>
          <p:cNvPr id="58" name="Šipka doprava 57"/>
          <p:cNvSpPr/>
          <p:nvPr/>
        </p:nvSpPr>
        <p:spPr>
          <a:xfrm>
            <a:off x="3707904" y="2420888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bdélník 60"/>
          <p:cNvSpPr/>
          <p:nvPr/>
        </p:nvSpPr>
        <p:spPr>
          <a:xfrm>
            <a:off x="1259632" y="4941168"/>
            <a:ext cx="2232248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Adresace</a:t>
            </a:r>
            <a:endParaRPr lang="cs-CZ" sz="2000" dirty="0"/>
          </a:p>
        </p:txBody>
      </p:sp>
      <p:sp>
        <p:nvSpPr>
          <p:cNvPr id="62" name="Obdélník 61"/>
          <p:cNvSpPr/>
          <p:nvPr/>
        </p:nvSpPr>
        <p:spPr>
          <a:xfrm>
            <a:off x="4860032" y="4941168"/>
            <a:ext cx="2232248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Dynamické adresy</a:t>
            </a:r>
            <a:endParaRPr lang="cs-CZ" sz="2000" dirty="0"/>
          </a:p>
        </p:txBody>
      </p:sp>
      <p:sp>
        <p:nvSpPr>
          <p:cNvPr id="63" name="Šipka doprava 62"/>
          <p:cNvSpPr/>
          <p:nvPr/>
        </p:nvSpPr>
        <p:spPr>
          <a:xfrm>
            <a:off x="3707904" y="5013176"/>
            <a:ext cx="93610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TextovéPole 67"/>
          <p:cNvSpPr txBox="1"/>
          <p:nvPr/>
        </p:nvSpPr>
        <p:spPr>
          <a:xfrm>
            <a:off x="1259632" y="177281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Problém</a:t>
            </a:r>
            <a:endParaRPr lang="cs-CZ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4788024" y="177281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Řešení AlfaBox+</a:t>
            </a:r>
            <a:endParaRPr lang="cs-CZ" dirty="0"/>
          </a:p>
        </p:txBody>
      </p:sp>
      <p:sp>
        <p:nvSpPr>
          <p:cNvPr id="20" name="Zástupný symbol pro datum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38" grpId="0" animBg="1"/>
      <p:bldP spid="52" grpId="0" animBg="1"/>
      <p:bldP spid="53" grpId="0" animBg="1"/>
      <p:bldP spid="54" grpId="0" animBg="1"/>
      <p:bldP spid="61" grpId="0" animBg="1"/>
      <p:bldP spid="62" grpId="0" animBg="1"/>
      <p:bldP spid="6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3064424" cy="4443976"/>
          </a:xfrm>
        </p:spPr>
        <p:txBody>
          <a:bodyPr/>
          <a:lstStyle/>
          <a:p>
            <a:r>
              <a:rPr lang="cs-CZ" dirty="0" smtClean="0"/>
              <a:t>Ethernet 100 Mbit Auto-MDIX vždy k dispozici</a:t>
            </a:r>
          </a:p>
          <a:p>
            <a:r>
              <a:rPr lang="cs-CZ" dirty="0" smtClean="0"/>
              <a:t>Integrovaný automaticky konfigurovaný firewall</a:t>
            </a:r>
          </a:p>
          <a:p>
            <a:r>
              <a:rPr lang="cs-CZ" dirty="0" smtClean="0"/>
              <a:t>Podpora DHCP – dynamická konfigurace </a:t>
            </a:r>
            <a:br>
              <a:rPr lang="cs-CZ" dirty="0" smtClean="0"/>
            </a:br>
            <a:r>
              <a:rPr lang="cs-CZ" dirty="0" smtClean="0"/>
              <a:t>IP adresy</a:t>
            </a:r>
            <a:endParaRPr lang="en-CA" dirty="0" smtClean="0"/>
          </a:p>
          <a:p>
            <a:r>
              <a:rPr lang="cs-CZ" dirty="0" smtClean="0"/>
              <a:t>Automatická vzdálená synchronizace projektu</a:t>
            </a:r>
          </a:p>
          <a:p>
            <a:r>
              <a:rPr lang="cs-CZ" dirty="0" smtClean="0"/>
              <a:t>Vzdálená správa</a:t>
            </a:r>
          </a:p>
          <a:p>
            <a:r>
              <a:rPr lang="cs-CZ" b="1" dirty="0" smtClean="0">
                <a:solidFill>
                  <a:schemeClr val="accent1"/>
                </a:solidFill>
              </a:rPr>
              <a:t>Nové udržování spojení na dispečink pro monitorování bez pevných IP adres a DNS serveru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Síťové možnosti AlfaBox+</a:t>
            </a:r>
            <a:endParaRPr lang="cs-CZ" dirty="0"/>
          </a:p>
        </p:txBody>
      </p:sp>
      <p:sp>
        <p:nvSpPr>
          <p:cNvPr id="19" name="Line 1038"/>
          <p:cNvSpPr>
            <a:spLocks noChangeShapeType="1"/>
          </p:cNvSpPr>
          <p:nvPr/>
        </p:nvSpPr>
        <p:spPr bwMode="auto">
          <a:xfrm flipH="1">
            <a:off x="7215204" y="4077072"/>
            <a:ext cx="21091" cy="149506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21" name="Picture 3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4429132"/>
            <a:ext cx="762000" cy="56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3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5214950"/>
            <a:ext cx="762000" cy="56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Line 1038"/>
          <p:cNvSpPr>
            <a:spLocks noChangeShapeType="1"/>
          </p:cNvSpPr>
          <p:nvPr/>
        </p:nvSpPr>
        <p:spPr bwMode="auto">
          <a:xfrm>
            <a:off x="7000893" y="4714884"/>
            <a:ext cx="214314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24" name="Line 1038"/>
          <p:cNvSpPr>
            <a:spLocks noChangeShapeType="1"/>
          </p:cNvSpPr>
          <p:nvPr/>
        </p:nvSpPr>
        <p:spPr bwMode="auto">
          <a:xfrm>
            <a:off x="7000892" y="5572140"/>
            <a:ext cx="214314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7358082" y="4714884"/>
            <a:ext cx="471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LON</a:t>
            </a:r>
            <a:endParaRPr lang="cs-CZ" sz="1200" dirty="0"/>
          </a:p>
        </p:txBody>
      </p:sp>
      <p:sp>
        <p:nvSpPr>
          <p:cNvPr id="35" name="Line 1037"/>
          <p:cNvSpPr>
            <a:spLocks noChangeShapeType="1"/>
          </p:cNvSpPr>
          <p:nvPr/>
        </p:nvSpPr>
        <p:spPr bwMode="auto">
          <a:xfrm flipH="1">
            <a:off x="6516216" y="2348880"/>
            <a:ext cx="0" cy="648072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36" name="Line 1037"/>
          <p:cNvSpPr>
            <a:spLocks noChangeShapeType="1"/>
          </p:cNvSpPr>
          <p:nvPr/>
        </p:nvSpPr>
        <p:spPr bwMode="auto">
          <a:xfrm>
            <a:off x="4499992" y="2996952"/>
            <a:ext cx="3096344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5580112" y="2708920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Ethernet</a:t>
            </a:r>
            <a:endParaRPr lang="cs-CZ" sz="1200" dirty="0"/>
          </a:p>
        </p:txBody>
      </p:sp>
      <p:sp>
        <p:nvSpPr>
          <p:cNvPr id="40" name="Line 1037"/>
          <p:cNvSpPr>
            <a:spLocks noChangeShapeType="1"/>
          </p:cNvSpPr>
          <p:nvPr/>
        </p:nvSpPr>
        <p:spPr bwMode="auto">
          <a:xfrm flipH="1">
            <a:off x="7380312" y="2996952"/>
            <a:ext cx="0" cy="214314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42" name="Line 1040"/>
          <p:cNvSpPr>
            <a:spLocks noChangeShapeType="1"/>
          </p:cNvSpPr>
          <p:nvPr/>
        </p:nvSpPr>
        <p:spPr bwMode="auto">
          <a:xfrm flipH="1" flipV="1">
            <a:off x="4355976" y="4077072"/>
            <a:ext cx="1708" cy="1709382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44" name="Picture 3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4357694"/>
            <a:ext cx="458788" cy="58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3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5000636"/>
            <a:ext cx="458788" cy="58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TextovéPole 45"/>
          <p:cNvSpPr txBox="1"/>
          <p:nvPr/>
        </p:nvSpPr>
        <p:spPr>
          <a:xfrm>
            <a:off x="4500562" y="5143512"/>
            <a:ext cx="550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MBus</a:t>
            </a:r>
            <a:endParaRPr lang="cs-CZ" sz="1200" dirty="0"/>
          </a:p>
        </p:txBody>
      </p:sp>
      <p:sp>
        <p:nvSpPr>
          <p:cNvPr id="47" name="Line 1040"/>
          <p:cNvSpPr>
            <a:spLocks noChangeShapeType="1"/>
          </p:cNvSpPr>
          <p:nvPr/>
        </p:nvSpPr>
        <p:spPr bwMode="auto">
          <a:xfrm flipH="1" flipV="1">
            <a:off x="4143372" y="4572008"/>
            <a:ext cx="214314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48" name="Line 1040"/>
          <p:cNvSpPr>
            <a:spLocks noChangeShapeType="1"/>
          </p:cNvSpPr>
          <p:nvPr/>
        </p:nvSpPr>
        <p:spPr bwMode="auto">
          <a:xfrm flipH="1" flipV="1">
            <a:off x="4143372" y="5286388"/>
            <a:ext cx="214314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49" name="Picture 3" descr="E:\AlfaView\Topologie\LCD ProCop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404664"/>
            <a:ext cx="1883555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" name="Line 1037"/>
          <p:cNvSpPr>
            <a:spLocks noChangeShapeType="1"/>
          </p:cNvSpPr>
          <p:nvPr/>
        </p:nvSpPr>
        <p:spPr bwMode="auto">
          <a:xfrm flipH="1">
            <a:off x="4716016" y="2996952"/>
            <a:ext cx="0" cy="214314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cxnSp>
        <p:nvCxnSpPr>
          <p:cNvPr id="57" name="Zakřivená spojovací čára 56"/>
          <p:cNvCxnSpPr>
            <a:stCxn id="38914" idx="0"/>
          </p:cNvCxnSpPr>
          <p:nvPr/>
        </p:nvCxnSpPr>
        <p:spPr>
          <a:xfrm rot="5400000" flipH="1" flipV="1">
            <a:off x="4464843" y="1821645"/>
            <a:ext cx="1643074" cy="1428760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Zakřivená spojovací čára 59"/>
          <p:cNvCxnSpPr>
            <a:stCxn id="38" idx="0"/>
          </p:cNvCxnSpPr>
          <p:nvPr/>
        </p:nvCxnSpPr>
        <p:spPr>
          <a:xfrm rot="16200000" flipV="1">
            <a:off x="6361085" y="2432003"/>
            <a:ext cx="1224706" cy="626412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4" name="Text Box 1042"/>
          <p:cNvSpPr txBox="1">
            <a:spLocks noChangeArrowheads="1"/>
          </p:cNvSpPr>
          <p:nvPr/>
        </p:nvSpPr>
        <p:spPr bwMode="auto">
          <a:xfrm>
            <a:off x="7487816" y="1268760"/>
            <a:ext cx="15133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dirty="0" smtClean="0"/>
              <a:t>Pevná</a:t>
            </a:r>
            <a:endParaRPr lang="en-CA" dirty="0" smtClean="0"/>
          </a:p>
          <a:p>
            <a:r>
              <a:rPr lang="cs-CZ" dirty="0" smtClean="0"/>
              <a:t>IP adresa</a:t>
            </a:r>
          </a:p>
          <a:p>
            <a:endParaRPr lang="cs-CZ" dirty="0"/>
          </a:p>
        </p:txBody>
      </p:sp>
      <p:sp>
        <p:nvSpPr>
          <p:cNvPr id="65" name="Text Box 1042"/>
          <p:cNvSpPr txBox="1">
            <a:spLocks noChangeArrowheads="1"/>
          </p:cNvSpPr>
          <p:nvPr/>
        </p:nvSpPr>
        <p:spPr bwMode="auto">
          <a:xfrm>
            <a:off x="3131840" y="2924944"/>
            <a:ext cx="129614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dirty="0" smtClean="0"/>
              <a:t>Dynamická IP adresa</a:t>
            </a:r>
          </a:p>
          <a:p>
            <a:endParaRPr lang="cs-CZ" dirty="0"/>
          </a:p>
        </p:txBody>
      </p:sp>
      <p:sp>
        <p:nvSpPr>
          <p:cNvPr id="66" name="Text Box 1042"/>
          <p:cNvSpPr txBox="1">
            <a:spLocks noChangeArrowheads="1"/>
          </p:cNvSpPr>
          <p:nvPr/>
        </p:nvSpPr>
        <p:spPr bwMode="auto">
          <a:xfrm>
            <a:off x="7524328" y="2852936"/>
            <a:ext cx="129614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cs-CZ" sz="1400" dirty="0" smtClean="0"/>
              <a:t>Dynamická IP adresa</a:t>
            </a:r>
          </a:p>
          <a:p>
            <a:pPr algn="r"/>
            <a:endParaRPr lang="cs-CZ" dirty="0"/>
          </a:p>
        </p:txBody>
      </p:sp>
      <p:sp>
        <p:nvSpPr>
          <p:cNvPr id="67" name="Text Box 1042"/>
          <p:cNvSpPr txBox="1">
            <a:spLocks noChangeArrowheads="1"/>
          </p:cNvSpPr>
          <p:nvPr/>
        </p:nvSpPr>
        <p:spPr bwMode="auto">
          <a:xfrm>
            <a:off x="4788024" y="1988840"/>
            <a:ext cx="129614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dirty="0" smtClean="0">
                <a:solidFill>
                  <a:schemeClr val="accent1"/>
                </a:solidFill>
              </a:rPr>
              <a:t>Udržování spojení</a:t>
            </a:r>
          </a:p>
          <a:p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357562"/>
            <a:ext cx="1000132" cy="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357562"/>
            <a:ext cx="1000132" cy="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Zástupný symbol pro datum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33" name="Zástupný symbol pro zápatí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Síťové možnosti AlfaBox+</a:t>
            </a:r>
            <a:endParaRPr lang="cs-CZ" dirty="0"/>
          </a:p>
        </p:txBody>
      </p:sp>
      <p:sp>
        <p:nvSpPr>
          <p:cNvPr id="10" name="Text Box 1041"/>
          <p:cNvSpPr txBox="1">
            <a:spLocks noChangeArrowheads="1"/>
          </p:cNvSpPr>
          <p:nvPr/>
        </p:nvSpPr>
        <p:spPr bwMode="auto">
          <a:xfrm>
            <a:off x="3778202" y="1214422"/>
            <a:ext cx="18653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 smtClean="0"/>
              <a:t>Veřejná pevná IP adresa</a:t>
            </a:r>
            <a:endParaRPr lang="cs-CZ" sz="1800" dirty="0"/>
          </a:p>
        </p:txBody>
      </p:sp>
      <p:sp>
        <p:nvSpPr>
          <p:cNvPr id="13" name="Line 1047"/>
          <p:cNvSpPr>
            <a:spLocks noChangeShapeType="1"/>
          </p:cNvSpPr>
          <p:nvPr/>
        </p:nvSpPr>
        <p:spPr bwMode="auto">
          <a:xfrm>
            <a:off x="1794498" y="4565168"/>
            <a:ext cx="0" cy="14287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14" name="Line 1048"/>
          <p:cNvSpPr>
            <a:spLocks noChangeShapeType="1"/>
          </p:cNvSpPr>
          <p:nvPr/>
        </p:nvSpPr>
        <p:spPr bwMode="auto">
          <a:xfrm>
            <a:off x="2437437" y="3636474"/>
            <a:ext cx="2" cy="107157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15" name="Line 1049"/>
          <p:cNvSpPr>
            <a:spLocks noChangeShapeType="1"/>
          </p:cNvSpPr>
          <p:nvPr/>
        </p:nvSpPr>
        <p:spPr bwMode="auto">
          <a:xfrm>
            <a:off x="1794497" y="4708044"/>
            <a:ext cx="64294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8811" y="2564904"/>
            <a:ext cx="781050" cy="1757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Mrak 16"/>
          <p:cNvSpPr/>
          <p:nvPr/>
        </p:nvSpPr>
        <p:spPr>
          <a:xfrm>
            <a:off x="3707904" y="2276872"/>
            <a:ext cx="2376264" cy="1584176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GPRS APN nebo</a:t>
            </a:r>
            <a:br>
              <a:rPr lang="cs-CZ" dirty="0" smtClean="0"/>
            </a:br>
            <a:r>
              <a:rPr lang="cs-CZ" dirty="0" smtClean="0"/>
              <a:t>Internet</a:t>
            </a:r>
            <a:endParaRPr lang="cs-CZ" dirty="0"/>
          </a:p>
        </p:txBody>
      </p:sp>
      <p:sp>
        <p:nvSpPr>
          <p:cNvPr id="19" name="Line 1038"/>
          <p:cNvSpPr>
            <a:spLocks noChangeShapeType="1"/>
          </p:cNvSpPr>
          <p:nvPr/>
        </p:nvSpPr>
        <p:spPr bwMode="auto">
          <a:xfrm flipH="1">
            <a:off x="7000890" y="4857760"/>
            <a:ext cx="21091" cy="120703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21" name="Picture 3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921788"/>
            <a:ext cx="762000" cy="56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3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8080"/>
              </a:clrFrom>
              <a:clrTo>
                <a:srgbClr val="0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5707606"/>
            <a:ext cx="762000" cy="56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Line 1038"/>
          <p:cNvSpPr>
            <a:spLocks noChangeShapeType="1"/>
          </p:cNvSpPr>
          <p:nvPr/>
        </p:nvSpPr>
        <p:spPr bwMode="auto">
          <a:xfrm>
            <a:off x="6786579" y="5207540"/>
            <a:ext cx="214314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24" name="Line 1038"/>
          <p:cNvSpPr>
            <a:spLocks noChangeShapeType="1"/>
          </p:cNvSpPr>
          <p:nvPr/>
        </p:nvSpPr>
        <p:spPr bwMode="auto">
          <a:xfrm>
            <a:off x="6786578" y="6064796"/>
            <a:ext cx="214314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7000892" y="5295141"/>
            <a:ext cx="471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LON</a:t>
            </a:r>
            <a:endParaRPr lang="cs-CZ" sz="1200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5157192"/>
            <a:ext cx="766762" cy="55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ovéPole 38"/>
          <p:cNvSpPr txBox="1"/>
          <p:nvPr/>
        </p:nvSpPr>
        <p:spPr>
          <a:xfrm>
            <a:off x="2071670" y="4869160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Ethernet</a:t>
            </a:r>
            <a:endParaRPr lang="cs-CZ" sz="1200" dirty="0"/>
          </a:p>
        </p:txBody>
      </p:sp>
      <p:sp>
        <p:nvSpPr>
          <p:cNvPr id="40" name="Line 1037"/>
          <p:cNvSpPr>
            <a:spLocks noChangeShapeType="1"/>
          </p:cNvSpPr>
          <p:nvPr/>
        </p:nvSpPr>
        <p:spPr bwMode="auto">
          <a:xfrm flipH="1">
            <a:off x="2051720" y="4437112"/>
            <a:ext cx="0" cy="72008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42" name="Line 1040"/>
          <p:cNvSpPr>
            <a:spLocks noChangeShapeType="1"/>
          </p:cNvSpPr>
          <p:nvPr/>
        </p:nvSpPr>
        <p:spPr bwMode="auto">
          <a:xfrm flipH="1" flipV="1">
            <a:off x="1396808" y="4588538"/>
            <a:ext cx="1708" cy="1565366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44" name="Picture 3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725144"/>
            <a:ext cx="458788" cy="58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3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368086"/>
            <a:ext cx="458788" cy="58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TextovéPole 45"/>
          <p:cNvSpPr txBox="1"/>
          <p:nvPr/>
        </p:nvSpPr>
        <p:spPr>
          <a:xfrm>
            <a:off x="1377874" y="5786454"/>
            <a:ext cx="550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MBus</a:t>
            </a:r>
            <a:endParaRPr lang="cs-CZ" sz="1200" dirty="0"/>
          </a:p>
        </p:txBody>
      </p:sp>
      <p:sp>
        <p:nvSpPr>
          <p:cNvPr id="47" name="Line 1040"/>
          <p:cNvSpPr>
            <a:spLocks noChangeShapeType="1"/>
          </p:cNvSpPr>
          <p:nvPr/>
        </p:nvSpPr>
        <p:spPr bwMode="auto">
          <a:xfrm flipH="1" flipV="1">
            <a:off x="1184204" y="4939458"/>
            <a:ext cx="214314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48" name="Line 1040"/>
          <p:cNvSpPr>
            <a:spLocks noChangeShapeType="1"/>
          </p:cNvSpPr>
          <p:nvPr/>
        </p:nvSpPr>
        <p:spPr bwMode="auto">
          <a:xfrm flipH="1" flipV="1">
            <a:off x="1184204" y="5653838"/>
            <a:ext cx="214314" cy="0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49" name="Picture 3" descr="E:\AlfaView\Topologie\LCD ProCop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27584" y="980728"/>
            <a:ext cx="1883555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555776" y="1628800"/>
            <a:ext cx="1008112" cy="87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 Box 1042"/>
          <p:cNvSpPr txBox="1">
            <a:spLocks noChangeArrowheads="1"/>
          </p:cNvSpPr>
          <p:nvPr/>
        </p:nvSpPr>
        <p:spPr bwMode="auto">
          <a:xfrm>
            <a:off x="683568" y="3284984"/>
            <a:ext cx="122413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cs-CZ" sz="1400" dirty="0" smtClean="0"/>
              <a:t>SIM karta Internet</a:t>
            </a:r>
          </a:p>
          <a:p>
            <a:pPr algn="r"/>
            <a:endParaRPr lang="cs-CZ" dirty="0"/>
          </a:p>
        </p:txBody>
      </p:sp>
      <p:pic>
        <p:nvPicPr>
          <p:cNvPr id="51204" name="Picture 4" descr="http://hotproducts.manufacturer.com/cimages/product/www.alibaba.com/0523/g/Siemens_Efficient_4200_ADSL_Modem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2780928"/>
            <a:ext cx="1296144" cy="1643747"/>
          </a:xfrm>
          <a:prstGeom prst="rect">
            <a:avLst/>
          </a:prstGeom>
          <a:noFill/>
        </p:spPr>
      </p:pic>
      <p:sp>
        <p:nvSpPr>
          <p:cNvPr id="52" name="Line 1037"/>
          <p:cNvSpPr>
            <a:spLocks noChangeShapeType="1"/>
          </p:cNvSpPr>
          <p:nvPr/>
        </p:nvSpPr>
        <p:spPr bwMode="auto">
          <a:xfrm flipV="1">
            <a:off x="7956376" y="4005064"/>
            <a:ext cx="0" cy="108012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7884368" y="5229200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Ethernet</a:t>
            </a:r>
            <a:endParaRPr lang="cs-CZ" sz="1200" dirty="0"/>
          </a:p>
        </p:txBody>
      </p:sp>
      <p:sp>
        <p:nvSpPr>
          <p:cNvPr id="54" name="Line 1037"/>
          <p:cNvSpPr>
            <a:spLocks noChangeShapeType="1"/>
          </p:cNvSpPr>
          <p:nvPr/>
        </p:nvSpPr>
        <p:spPr bwMode="auto">
          <a:xfrm flipV="1">
            <a:off x="7380312" y="5085184"/>
            <a:ext cx="576064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55" name="Line 1037"/>
          <p:cNvSpPr>
            <a:spLocks noChangeShapeType="1"/>
          </p:cNvSpPr>
          <p:nvPr/>
        </p:nvSpPr>
        <p:spPr bwMode="auto">
          <a:xfrm flipH="1" flipV="1">
            <a:off x="7380312" y="4869160"/>
            <a:ext cx="0" cy="216024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56" name="Text Box 1042"/>
          <p:cNvSpPr txBox="1">
            <a:spLocks noChangeArrowheads="1"/>
          </p:cNvSpPr>
          <p:nvPr/>
        </p:nvSpPr>
        <p:spPr bwMode="auto">
          <a:xfrm>
            <a:off x="7572396" y="3929066"/>
            <a:ext cx="12241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cs-CZ" sz="1400" dirty="0" smtClean="0"/>
              <a:t>ADSL modem</a:t>
            </a:r>
            <a:endParaRPr lang="cs-CZ" dirty="0"/>
          </a:p>
        </p:txBody>
      </p:sp>
      <p:sp>
        <p:nvSpPr>
          <p:cNvPr id="57" name="Line 1038"/>
          <p:cNvSpPr>
            <a:spLocks noChangeShapeType="1"/>
          </p:cNvSpPr>
          <p:nvPr/>
        </p:nvSpPr>
        <p:spPr bwMode="auto">
          <a:xfrm>
            <a:off x="6156176" y="3068960"/>
            <a:ext cx="1224136" cy="36004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cxnSp>
        <p:nvCxnSpPr>
          <p:cNvPr id="58" name="Zakřivená spojovací čára 57"/>
          <p:cNvCxnSpPr>
            <a:stCxn id="61" idx="0"/>
          </p:cNvCxnSpPr>
          <p:nvPr/>
        </p:nvCxnSpPr>
        <p:spPr>
          <a:xfrm rot="16200000" flipV="1">
            <a:off x="3449891" y="735255"/>
            <a:ext cx="2513440" cy="4445686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9" name="Text Box 1042"/>
          <p:cNvSpPr txBox="1">
            <a:spLocks noChangeArrowheads="1"/>
          </p:cNvSpPr>
          <p:nvPr/>
        </p:nvSpPr>
        <p:spPr bwMode="auto">
          <a:xfrm>
            <a:off x="5796136" y="3645024"/>
            <a:ext cx="100811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Udržování spojení</a:t>
            </a:r>
          </a:p>
          <a:p>
            <a:pPr algn="ctr"/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107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429388" y="1500174"/>
            <a:ext cx="2592288" cy="1512168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chemeClr val="accent1"/>
                </a:solidFill>
              </a:rPr>
              <a:t>	Udržování spojení</a:t>
            </a:r>
            <a:br>
              <a:rPr lang="cs-CZ" b="1" dirty="0" smtClean="0">
                <a:solidFill>
                  <a:schemeClr val="accent1"/>
                </a:solidFill>
              </a:rPr>
            </a:br>
            <a:r>
              <a:rPr lang="cs-CZ" b="1" dirty="0" smtClean="0">
                <a:solidFill>
                  <a:schemeClr val="accent1"/>
                </a:solidFill>
              </a:rPr>
              <a:t>na dispečink pro monitorování přes veřejná připojení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152" name="Text Box 1042"/>
          <p:cNvSpPr txBox="1">
            <a:spLocks noChangeArrowheads="1"/>
          </p:cNvSpPr>
          <p:nvPr/>
        </p:nvSpPr>
        <p:spPr bwMode="auto">
          <a:xfrm>
            <a:off x="3131840" y="4221088"/>
            <a:ext cx="100811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Udržování spojení</a:t>
            </a:r>
          </a:p>
          <a:p>
            <a:pPr algn="ctr"/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153" name="TextovéPole 152"/>
          <p:cNvSpPr txBox="1"/>
          <p:nvPr/>
        </p:nvSpPr>
        <p:spPr>
          <a:xfrm>
            <a:off x="6660232" y="2924944"/>
            <a:ext cx="906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ADSL </a:t>
            </a:r>
            <a:r>
              <a:rPr lang="en-US" sz="1200" dirty="0" err="1" smtClean="0"/>
              <a:t>linka</a:t>
            </a:r>
            <a:endParaRPr lang="cs-CZ" sz="1200" dirty="0"/>
          </a:p>
        </p:txBody>
      </p:sp>
      <p:sp>
        <p:nvSpPr>
          <p:cNvPr id="51" name="Volný tvar 50"/>
          <p:cNvSpPr/>
          <p:nvPr/>
        </p:nvSpPr>
        <p:spPr>
          <a:xfrm>
            <a:off x="2123728" y="2204864"/>
            <a:ext cx="2233958" cy="1773151"/>
          </a:xfrm>
          <a:custGeom>
            <a:avLst/>
            <a:gdLst>
              <a:gd name="connsiteX0" fmla="*/ 0 w 4881283"/>
              <a:gd name="connsiteY0" fmla="*/ 834837 h 1231526"/>
              <a:gd name="connsiteX1" fmla="*/ 1459006 w 4881283"/>
              <a:gd name="connsiteY1" fmla="*/ 88526 h 1231526"/>
              <a:gd name="connsiteX2" fmla="*/ 3153336 w 4881283"/>
              <a:gd name="connsiteY2" fmla="*/ 303679 h 1231526"/>
              <a:gd name="connsiteX3" fmla="*/ 4457700 w 4881283"/>
              <a:gd name="connsiteY3" fmla="*/ 861732 h 1231526"/>
              <a:gd name="connsiteX4" fmla="*/ 4686300 w 4881283"/>
              <a:gd name="connsiteY4" fmla="*/ 1063437 h 1231526"/>
              <a:gd name="connsiteX5" fmla="*/ 4881283 w 4881283"/>
              <a:gd name="connsiteY5" fmla="*/ 1231526 h 1231526"/>
              <a:gd name="connsiteX0" fmla="*/ 0 w 4713194"/>
              <a:gd name="connsiteY0" fmla="*/ 834837 h 1063437"/>
              <a:gd name="connsiteX1" fmla="*/ 1459006 w 4713194"/>
              <a:gd name="connsiteY1" fmla="*/ 88526 h 1063437"/>
              <a:gd name="connsiteX2" fmla="*/ 3153336 w 4713194"/>
              <a:gd name="connsiteY2" fmla="*/ 303679 h 1063437"/>
              <a:gd name="connsiteX3" fmla="*/ 4457700 w 4713194"/>
              <a:gd name="connsiteY3" fmla="*/ 861732 h 1063437"/>
              <a:gd name="connsiteX4" fmla="*/ 4686300 w 4713194"/>
              <a:gd name="connsiteY4" fmla="*/ 1063437 h 1063437"/>
              <a:gd name="connsiteX0" fmla="*/ 0 w 4457700"/>
              <a:gd name="connsiteY0" fmla="*/ 834837 h 861732"/>
              <a:gd name="connsiteX1" fmla="*/ 1459006 w 4457700"/>
              <a:gd name="connsiteY1" fmla="*/ 88526 h 861732"/>
              <a:gd name="connsiteX2" fmla="*/ 3153336 w 4457700"/>
              <a:gd name="connsiteY2" fmla="*/ 303679 h 861732"/>
              <a:gd name="connsiteX3" fmla="*/ 4457700 w 4457700"/>
              <a:gd name="connsiteY3" fmla="*/ 861732 h 861732"/>
              <a:gd name="connsiteX0" fmla="*/ 0 w 4457700"/>
              <a:gd name="connsiteY0" fmla="*/ 866634 h 893529"/>
              <a:gd name="connsiteX1" fmla="*/ 1459006 w 4457700"/>
              <a:gd name="connsiteY1" fmla="*/ 120323 h 893529"/>
              <a:gd name="connsiteX2" fmla="*/ 2976854 w 4457700"/>
              <a:gd name="connsiteY2" fmla="*/ 144693 h 893529"/>
              <a:gd name="connsiteX3" fmla="*/ 4457700 w 4457700"/>
              <a:gd name="connsiteY3" fmla="*/ 893529 h 893529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905152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690838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11028 h 837923"/>
              <a:gd name="connsiteX1" fmla="*/ 690838 w 4457700"/>
              <a:gd name="connsiteY1" fmla="*/ 303402 h 837923"/>
              <a:gd name="connsiteX2" fmla="*/ 2976854 w 4457700"/>
              <a:gd name="connsiteY2" fmla="*/ 89087 h 837923"/>
              <a:gd name="connsiteX3" fmla="*/ 4457700 w 4457700"/>
              <a:gd name="connsiteY3" fmla="*/ 837923 h 837923"/>
              <a:gd name="connsiteX0" fmla="*/ 0 w 4457700"/>
              <a:gd name="connsiteY0" fmla="*/ 839742 h 866637"/>
              <a:gd name="connsiteX1" fmla="*/ 1048028 w 4457700"/>
              <a:gd name="connsiteY1" fmla="*/ 189240 h 866637"/>
              <a:gd name="connsiteX2" fmla="*/ 2976854 w 4457700"/>
              <a:gd name="connsiteY2" fmla="*/ 117801 h 866637"/>
              <a:gd name="connsiteX3" fmla="*/ 4457700 w 4457700"/>
              <a:gd name="connsiteY3" fmla="*/ 866637 h 866637"/>
              <a:gd name="connsiteX0" fmla="*/ 0 w 4457700"/>
              <a:gd name="connsiteY0" fmla="*/ 834840 h 861735"/>
              <a:gd name="connsiteX1" fmla="*/ 1048028 w 4457700"/>
              <a:gd name="connsiteY1" fmla="*/ 184338 h 861735"/>
              <a:gd name="connsiteX2" fmla="*/ 2976854 w 4457700"/>
              <a:gd name="connsiteY2" fmla="*/ 112899 h 861735"/>
              <a:gd name="connsiteX3" fmla="*/ 4457700 w 4457700"/>
              <a:gd name="connsiteY3" fmla="*/ 861735 h 861735"/>
              <a:gd name="connsiteX0" fmla="*/ 0 w 4457700"/>
              <a:gd name="connsiteY0" fmla="*/ 763401 h 790296"/>
              <a:gd name="connsiteX1" fmla="*/ 1048028 w 4457700"/>
              <a:gd name="connsiteY1" fmla="*/ 112899 h 790296"/>
              <a:gd name="connsiteX2" fmla="*/ 2762540 w 4457700"/>
              <a:gd name="connsiteY2" fmla="*/ 112899 h 790296"/>
              <a:gd name="connsiteX3" fmla="*/ 4457700 w 4457700"/>
              <a:gd name="connsiteY3" fmla="*/ 790296 h 790296"/>
              <a:gd name="connsiteX0" fmla="*/ 0 w 4457700"/>
              <a:gd name="connsiteY0" fmla="*/ 762201 h 789096"/>
              <a:gd name="connsiteX1" fmla="*/ 1303020 w 4457700"/>
              <a:gd name="connsiteY1" fmla="*/ 118899 h 789096"/>
              <a:gd name="connsiteX2" fmla="*/ 2762540 w 4457700"/>
              <a:gd name="connsiteY2" fmla="*/ 111699 h 789096"/>
              <a:gd name="connsiteX3" fmla="*/ 4457700 w 4457700"/>
              <a:gd name="connsiteY3" fmla="*/ 789096 h 789096"/>
              <a:gd name="connsiteX0" fmla="*/ 0 w 4457700"/>
              <a:gd name="connsiteY0" fmla="*/ 755001 h 781896"/>
              <a:gd name="connsiteX1" fmla="*/ 1303020 w 4457700"/>
              <a:gd name="connsiteY1" fmla="*/ 111699 h 781896"/>
              <a:gd name="connsiteX2" fmla="*/ 3086100 w 4457700"/>
              <a:gd name="connsiteY2" fmla="*/ 111699 h 781896"/>
              <a:gd name="connsiteX3" fmla="*/ 4457700 w 4457700"/>
              <a:gd name="connsiteY3" fmla="*/ 781896 h 781896"/>
              <a:gd name="connsiteX0" fmla="*/ 0 w 4251960"/>
              <a:gd name="connsiteY0" fmla="*/ 750519 h 750519"/>
              <a:gd name="connsiteX1" fmla="*/ 1303020 w 4251960"/>
              <a:gd name="connsiteY1" fmla="*/ 107217 h 750519"/>
              <a:gd name="connsiteX2" fmla="*/ 3086100 w 4251960"/>
              <a:gd name="connsiteY2" fmla="*/ 107217 h 750519"/>
              <a:gd name="connsiteX3" fmla="*/ 4251960 w 4251960"/>
              <a:gd name="connsiteY3" fmla="*/ 707713 h 750519"/>
              <a:gd name="connsiteX0" fmla="*/ 0 w 4251960"/>
              <a:gd name="connsiteY0" fmla="*/ 750519 h 750519"/>
              <a:gd name="connsiteX1" fmla="*/ 1303020 w 4251960"/>
              <a:gd name="connsiteY1" fmla="*/ 107217 h 750519"/>
              <a:gd name="connsiteX2" fmla="*/ 3086100 w 4251960"/>
              <a:gd name="connsiteY2" fmla="*/ 107217 h 750519"/>
              <a:gd name="connsiteX3" fmla="*/ 4251960 w 4251960"/>
              <a:gd name="connsiteY3" fmla="*/ 707713 h 750519"/>
              <a:gd name="connsiteX0" fmla="*/ 0 w 4251960"/>
              <a:gd name="connsiteY0" fmla="*/ 650436 h 650436"/>
              <a:gd name="connsiteX1" fmla="*/ 1303020 w 4251960"/>
              <a:gd name="connsiteY1" fmla="*/ 7134 h 650436"/>
              <a:gd name="connsiteX2" fmla="*/ 4251960 w 4251960"/>
              <a:gd name="connsiteY2" fmla="*/ 607630 h 650436"/>
              <a:gd name="connsiteX0" fmla="*/ 0 w 4251960"/>
              <a:gd name="connsiteY0" fmla="*/ 650436 h 650436"/>
              <a:gd name="connsiteX1" fmla="*/ 1303020 w 4251960"/>
              <a:gd name="connsiteY1" fmla="*/ 7134 h 650436"/>
              <a:gd name="connsiteX2" fmla="*/ 4251960 w 4251960"/>
              <a:gd name="connsiteY2" fmla="*/ 607630 h 650436"/>
              <a:gd name="connsiteX0" fmla="*/ 0 w 4251960"/>
              <a:gd name="connsiteY0" fmla="*/ 643303 h 643303"/>
              <a:gd name="connsiteX1" fmla="*/ 1303020 w 4251960"/>
              <a:gd name="connsiteY1" fmla="*/ 1 h 643303"/>
              <a:gd name="connsiteX2" fmla="*/ 4251960 w 4251960"/>
              <a:gd name="connsiteY2" fmla="*/ 600497 h 643303"/>
              <a:gd name="connsiteX0" fmla="*/ 0 w 4251960"/>
              <a:gd name="connsiteY0" fmla="*/ 1218310 h 1218310"/>
              <a:gd name="connsiteX1" fmla="*/ 1303020 w 4251960"/>
              <a:gd name="connsiteY1" fmla="*/ 575008 h 1218310"/>
              <a:gd name="connsiteX2" fmla="*/ 4251960 w 4251960"/>
              <a:gd name="connsiteY2" fmla="*/ 1175504 h 1218310"/>
              <a:gd name="connsiteX0" fmla="*/ 0 w 4251960"/>
              <a:gd name="connsiteY0" fmla="*/ 1218310 h 1218310"/>
              <a:gd name="connsiteX1" fmla="*/ 1303020 w 4251960"/>
              <a:gd name="connsiteY1" fmla="*/ 575008 h 1218310"/>
              <a:gd name="connsiteX2" fmla="*/ 4251960 w 4251960"/>
              <a:gd name="connsiteY2" fmla="*/ 1175504 h 1218310"/>
              <a:gd name="connsiteX0" fmla="*/ 0 w 3840480"/>
              <a:gd name="connsiteY0" fmla="*/ 371755 h 959371"/>
              <a:gd name="connsiteX1" fmla="*/ 891540 w 3840480"/>
              <a:gd name="connsiteY1" fmla="*/ 358875 h 959371"/>
              <a:gd name="connsiteX2" fmla="*/ 3840480 w 3840480"/>
              <a:gd name="connsiteY2" fmla="*/ 959371 h 959371"/>
              <a:gd name="connsiteX0" fmla="*/ 957262 w 1905952"/>
              <a:gd name="connsiteY0" fmla="*/ 371755 h 2293345"/>
              <a:gd name="connsiteX1" fmla="*/ 1848802 w 1905952"/>
              <a:gd name="connsiteY1" fmla="*/ 358875 h 2293345"/>
              <a:gd name="connsiteX2" fmla="*/ 614362 w 1905952"/>
              <a:gd name="connsiteY2" fmla="*/ 2293345 h 2293345"/>
              <a:gd name="connsiteX0" fmla="*/ 342900 w 1291590"/>
              <a:gd name="connsiteY0" fmla="*/ 371755 h 2293345"/>
              <a:gd name="connsiteX1" fmla="*/ 1234440 w 1291590"/>
              <a:gd name="connsiteY1" fmla="*/ 358875 h 2293345"/>
              <a:gd name="connsiteX2" fmla="*/ 0 w 1291590"/>
              <a:gd name="connsiteY2" fmla="*/ 2293345 h 2293345"/>
              <a:gd name="connsiteX0" fmla="*/ 548640 w 1531620"/>
              <a:gd name="connsiteY0" fmla="*/ 373177 h 2534966"/>
              <a:gd name="connsiteX1" fmla="*/ 1440180 w 1531620"/>
              <a:gd name="connsiteY1" fmla="*/ 360297 h 2534966"/>
              <a:gd name="connsiteX2" fmla="*/ 0 w 1531620"/>
              <a:gd name="connsiteY2" fmla="*/ 2534966 h 2534966"/>
              <a:gd name="connsiteX0" fmla="*/ 548640 w 1805940"/>
              <a:gd name="connsiteY0" fmla="*/ 371755 h 2533544"/>
              <a:gd name="connsiteX1" fmla="*/ 1714500 w 1805940"/>
              <a:gd name="connsiteY1" fmla="*/ 972252 h 2533544"/>
              <a:gd name="connsiteX2" fmla="*/ 0 w 1805940"/>
              <a:gd name="connsiteY2" fmla="*/ 2533544 h 2533544"/>
              <a:gd name="connsiteX0" fmla="*/ 548640 w 1805940"/>
              <a:gd name="connsiteY0" fmla="*/ 371755 h 2533544"/>
              <a:gd name="connsiteX1" fmla="*/ 1714500 w 1805940"/>
              <a:gd name="connsiteY1" fmla="*/ 972252 h 2533544"/>
              <a:gd name="connsiteX2" fmla="*/ 0 w 1805940"/>
              <a:gd name="connsiteY2" fmla="*/ 2533544 h 2533544"/>
              <a:gd name="connsiteX0" fmla="*/ 548640 w 1805940"/>
              <a:gd name="connsiteY0" fmla="*/ 371755 h 2533544"/>
              <a:gd name="connsiteX1" fmla="*/ 1714500 w 1805940"/>
              <a:gd name="connsiteY1" fmla="*/ 972252 h 2533544"/>
              <a:gd name="connsiteX2" fmla="*/ 0 w 1805940"/>
              <a:gd name="connsiteY2" fmla="*/ 2533544 h 2533544"/>
              <a:gd name="connsiteX0" fmla="*/ 548640 w 1805940"/>
              <a:gd name="connsiteY0" fmla="*/ 367497 h 2529286"/>
              <a:gd name="connsiteX1" fmla="*/ 1714500 w 1805940"/>
              <a:gd name="connsiteY1" fmla="*/ 967994 h 2529286"/>
              <a:gd name="connsiteX2" fmla="*/ 0 w 1805940"/>
              <a:gd name="connsiteY2" fmla="*/ 2529286 h 2529286"/>
              <a:gd name="connsiteX0" fmla="*/ 548640 w 1805940"/>
              <a:gd name="connsiteY0" fmla="*/ 329329 h 2491118"/>
              <a:gd name="connsiteX1" fmla="*/ 1714500 w 1805940"/>
              <a:gd name="connsiteY1" fmla="*/ 929826 h 2491118"/>
              <a:gd name="connsiteX2" fmla="*/ 0 w 1805940"/>
              <a:gd name="connsiteY2" fmla="*/ 2491118 h 2491118"/>
              <a:gd name="connsiteX0" fmla="*/ 548640 w 1805940"/>
              <a:gd name="connsiteY0" fmla="*/ 99004 h 2260793"/>
              <a:gd name="connsiteX1" fmla="*/ 1714500 w 1805940"/>
              <a:gd name="connsiteY1" fmla="*/ 699501 h 2260793"/>
              <a:gd name="connsiteX2" fmla="*/ 0 w 1805940"/>
              <a:gd name="connsiteY2" fmla="*/ 2260793 h 2260793"/>
              <a:gd name="connsiteX0" fmla="*/ 548640 w 1805940"/>
              <a:gd name="connsiteY0" fmla="*/ 99004 h 2380896"/>
              <a:gd name="connsiteX1" fmla="*/ 1714500 w 1805940"/>
              <a:gd name="connsiteY1" fmla="*/ 819604 h 2380896"/>
              <a:gd name="connsiteX2" fmla="*/ 0 w 1805940"/>
              <a:gd name="connsiteY2" fmla="*/ 2380896 h 2380896"/>
              <a:gd name="connsiteX0" fmla="*/ 548640 w 1805940"/>
              <a:gd name="connsiteY0" fmla="*/ 214845 h 2496737"/>
              <a:gd name="connsiteX1" fmla="*/ 1714500 w 1805940"/>
              <a:gd name="connsiteY1" fmla="*/ 935445 h 2496737"/>
              <a:gd name="connsiteX2" fmla="*/ 0 w 1805940"/>
              <a:gd name="connsiteY2" fmla="*/ 2496737 h 2496737"/>
              <a:gd name="connsiteX0" fmla="*/ 548640 w 1822888"/>
              <a:gd name="connsiteY0" fmla="*/ 214845 h 2496737"/>
              <a:gd name="connsiteX1" fmla="*/ 1714500 w 1822888"/>
              <a:gd name="connsiteY1" fmla="*/ 935445 h 2496737"/>
              <a:gd name="connsiteX2" fmla="*/ 0 w 1822888"/>
              <a:gd name="connsiteY2" fmla="*/ 2496737 h 2496737"/>
              <a:gd name="connsiteX0" fmla="*/ 548640 w 1777710"/>
              <a:gd name="connsiteY0" fmla="*/ 214845 h 2496737"/>
              <a:gd name="connsiteX1" fmla="*/ 1714500 w 1777710"/>
              <a:gd name="connsiteY1" fmla="*/ 935445 h 2496737"/>
              <a:gd name="connsiteX2" fmla="*/ 0 w 1777710"/>
              <a:gd name="connsiteY2" fmla="*/ 2496737 h 2496737"/>
              <a:gd name="connsiteX0" fmla="*/ 548640 w 1909314"/>
              <a:gd name="connsiteY0" fmla="*/ 334944 h 2616836"/>
              <a:gd name="connsiteX1" fmla="*/ 1036908 w 1909314"/>
              <a:gd name="connsiteY1" fmla="*/ 120099 h 2616836"/>
              <a:gd name="connsiteX2" fmla="*/ 1714500 w 1909314"/>
              <a:gd name="connsiteY2" fmla="*/ 1055544 h 2616836"/>
              <a:gd name="connsiteX3" fmla="*/ 0 w 1909314"/>
              <a:gd name="connsiteY3" fmla="*/ 2616836 h 2616836"/>
              <a:gd name="connsiteX0" fmla="*/ 0 w 1909314"/>
              <a:gd name="connsiteY0" fmla="*/ 0 h 2859910"/>
              <a:gd name="connsiteX1" fmla="*/ 1036908 w 1909314"/>
              <a:gd name="connsiteY1" fmla="*/ 363173 h 2859910"/>
              <a:gd name="connsiteX2" fmla="*/ 1714500 w 1909314"/>
              <a:gd name="connsiteY2" fmla="*/ 1298618 h 2859910"/>
              <a:gd name="connsiteX3" fmla="*/ 0 w 1909314"/>
              <a:gd name="connsiteY3" fmla="*/ 2859910 h 2859910"/>
              <a:gd name="connsiteX0" fmla="*/ 0 w 1909314"/>
              <a:gd name="connsiteY0" fmla="*/ 0 h 2859910"/>
              <a:gd name="connsiteX1" fmla="*/ 622145 w 1909314"/>
              <a:gd name="connsiteY1" fmla="*/ 242115 h 2859910"/>
              <a:gd name="connsiteX2" fmla="*/ 1714500 w 1909314"/>
              <a:gd name="connsiteY2" fmla="*/ 1298618 h 2859910"/>
              <a:gd name="connsiteX3" fmla="*/ 0 w 1909314"/>
              <a:gd name="connsiteY3" fmla="*/ 2859910 h 2859910"/>
              <a:gd name="connsiteX0" fmla="*/ 0 w 1909314"/>
              <a:gd name="connsiteY0" fmla="*/ 0 h 2859910"/>
              <a:gd name="connsiteX1" fmla="*/ 622145 w 1909314"/>
              <a:gd name="connsiteY1" fmla="*/ 242115 h 2859910"/>
              <a:gd name="connsiteX2" fmla="*/ 1714500 w 1909314"/>
              <a:gd name="connsiteY2" fmla="*/ 1298618 h 2859910"/>
              <a:gd name="connsiteX3" fmla="*/ 0 w 1909314"/>
              <a:gd name="connsiteY3" fmla="*/ 2859910 h 2859910"/>
              <a:gd name="connsiteX0" fmla="*/ 0 w 1909314"/>
              <a:gd name="connsiteY0" fmla="*/ 0 h 2859910"/>
              <a:gd name="connsiteX1" fmla="*/ 622145 w 1909314"/>
              <a:gd name="connsiteY1" fmla="*/ 242115 h 2859910"/>
              <a:gd name="connsiteX2" fmla="*/ 1714500 w 1909314"/>
              <a:gd name="connsiteY2" fmla="*/ 1298618 h 2859910"/>
              <a:gd name="connsiteX3" fmla="*/ 0 w 1909314"/>
              <a:gd name="connsiteY3" fmla="*/ 2859910 h 2859910"/>
              <a:gd name="connsiteX0" fmla="*/ 0 w 1909314"/>
              <a:gd name="connsiteY0" fmla="*/ 0 h 2859910"/>
              <a:gd name="connsiteX1" fmla="*/ 691272 w 1909314"/>
              <a:gd name="connsiteY1" fmla="*/ 242115 h 2859910"/>
              <a:gd name="connsiteX2" fmla="*/ 1714500 w 1909314"/>
              <a:gd name="connsiteY2" fmla="*/ 1298618 h 2859910"/>
              <a:gd name="connsiteX3" fmla="*/ 0 w 1909314"/>
              <a:gd name="connsiteY3" fmla="*/ 2859910 h 2859910"/>
              <a:gd name="connsiteX0" fmla="*/ 0 w 1909314"/>
              <a:gd name="connsiteY0" fmla="*/ 0 h 2859910"/>
              <a:gd name="connsiteX1" fmla="*/ 691272 w 1909314"/>
              <a:gd name="connsiteY1" fmla="*/ 242115 h 2859910"/>
              <a:gd name="connsiteX2" fmla="*/ 1714500 w 1909314"/>
              <a:gd name="connsiteY2" fmla="*/ 1298618 h 2859910"/>
              <a:gd name="connsiteX3" fmla="*/ 0 w 1909314"/>
              <a:gd name="connsiteY3" fmla="*/ 2859910 h 2859910"/>
              <a:gd name="connsiteX0" fmla="*/ 0 w 2393205"/>
              <a:gd name="connsiteY0" fmla="*/ 0 h 2980968"/>
              <a:gd name="connsiteX1" fmla="*/ 1175163 w 2393205"/>
              <a:gd name="connsiteY1" fmla="*/ 363173 h 2980968"/>
              <a:gd name="connsiteX2" fmla="*/ 2198391 w 2393205"/>
              <a:gd name="connsiteY2" fmla="*/ 1419676 h 2980968"/>
              <a:gd name="connsiteX3" fmla="*/ 483891 w 2393205"/>
              <a:gd name="connsiteY3" fmla="*/ 2980968 h 2980968"/>
              <a:gd name="connsiteX0" fmla="*/ 0 w 2393205"/>
              <a:gd name="connsiteY0" fmla="*/ 0 h 2980968"/>
              <a:gd name="connsiteX1" fmla="*/ 1451672 w 2393205"/>
              <a:gd name="connsiteY1" fmla="*/ 363173 h 2980968"/>
              <a:gd name="connsiteX2" fmla="*/ 2198391 w 2393205"/>
              <a:gd name="connsiteY2" fmla="*/ 1419676 h 2980968"/>
              <a:gd name="connsiteX3" fmla="*/ 483891 w 2393205"/>
              <a:gd name="connsiteY3" fmla="*/ 2980968 h 2980968"/>
              <a:gd name="connsiteX0" fmla="*/ 0 w 2393205"/>
              <a:gd name="connsiteY0" fmla="*/ 0 h 2980968"/>
              <a:gd name="connsiteX1" fmla="*/ 1451672 w 2393205"/>
              <a:gd name="connsiteY1" fmla="*/ 363173 h 2980968"/>
              <a:gd name="connsiteX2" fmla="*/ 2198391 w 2393205"/>
              <a:gd name="connsiteY2" fmla="*/ 1419676 h 2980968"/>
              <a:gd name="connsiteX3" fmla="*/ 483891 w 2393205"/>
              <a:gd name="connsiteY3" fmla="*/ 2980968 h 2980968"/>
              <a:gd name="connsiteX0" fmla="*/ 0 w 2890776"/>
              <a:gd name="connsiteY0" fmla="*/ 0 h 2980968"/>
              <a:gd name="connsiteX1" fmla="*/ 1451672 w 2890776"/>
              <a:gd name="connsiteY1" fmla="*/ 363173 h 2980968"/>
              <a:gd name="connsiteX2" fmla="*/ 2695962 w 2890776"/>
              <a:gd name="connsiteY2" fmla="*/ 1573750 h 2980968"/>
              <a:gd name="connsiteX3" fmla="*/ 483891 w 2890776"/>
              <a:gd name="connsiteY3" fmla="*/ 2980968 h 2980968"/>
              <a:gd name="connsiteX0" fmla="*/ 0 w 2776667"/>
              <a:gd name="connsiteY0" fmla="*/ 0 h 2980968"/>
              <a:gd name="connsiteX1" fmla="*/ 1451672 w 2776667"/>
              <a:gd name="connsiteY1" fmla="*/ 363173 h 2980968"/>
              <a:gd name="connsiteX2" fmla="*/ 2695962 w 2776667"/>
              <a:gd name="connsiteY2" fmla="*/ 1573750 h 2980968"/>
              <a:gd name="connsiteX3" fmla="*/ 483891 w 2776667"/>
              <a:gd name="connsiteY3" fmla="*/ 2980968 h 298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6667" h="2980968">
                <a:moveTo>
                  <a:pt x="0" y="0"/>
                </a:moveTo>
                <a:cubicBezTo>
                  <a:pt x="103374" y="4588"/>
                  <a:pt x="875734" y="166177"/>
                  <a:pt x="1451672" y="363173"/>
                </a:cubicBezTo>
                <a:cubicBezTo>
                  <a:pt x="2133053" y="563666"/>
                  <a:pt x="2776667" y="1002283"/>
                  <a:pt x="2695962" y="1573750"/>
                </a:cubicBezTo>
                <a:cubicBezTo>
                  <a:pt x="2587574" y="2292916"/>
                  <a:pt x="999341" y="2861679"/>
                  <a:pt x="483891" y="2980968"/>
                </a:cubicBezTo>
              </a:path>
            </a:pathLst>
          </a:custGeom>
          <a:ln>
            <a:headEnd type="stealth" w="lg" len="lg"/>
            <a:tailEnd type="none" w="lg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2976" y="3857628"/>
            <a:ext cx="1000132" cy="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4214818"/>
            <a:ext cx="1000132" cy="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Zástupný symbol pro datum 6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63" name="Zástupný symbol pro zápatí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AlfaModul.A1DI4G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747822" cy="4343400"/>
          </a:xfrm>
        </p:spPr>
        <p:txBody>
          <a:bodyPr>
            <a:normAutofit/>
          </a:bodyPr>
          <a:lstStyle/>
          <a:p>
            <a:r>
              <a:rPr lang="cs-CZ" dirty="0" smtClean="0"/>
              <a:t>1x analogový,</a:t>
            </a:r>
            <a:br>
              <a:rPr lang="cs-CZ" dirty="0" smtClean="0"/>
            </a:br>
            <a:r>
              <a:rPr lang="cs-CZ" dirty="0" smtClean="0"/>
              <a:t>4x binární vstup</a:t>
            </a:r>
          </a:p>
          <a:p>
            <a:r>
              <a:rPr lang="cs-CZ" dirty="0" smtClean="0"/>
              <a:t>Galvanicky odděleno</a:t>
            </a:r>
          </a:p>
          <a:p>
            <a:r>
              <a:rPr lang="cs-CZ" dirty="0" smtClean="0"/>
              <a:t>0-10V, </a:t>
            </a:r>
            <a:br>
              <a:rPr lang="cs-CZ" dirty="0" smtClean="0"/>
            </a:br>
            <a:r>
              <a:rPr lang="cs-CZ" dirty="0" smtClean="0"/>
              <a:t>0-20mA,</a:t>
            </a:r>
            <a:br>
              <a:rPr lang="cs-CZ" dirty="0" smtClean="0"/>
            </a:br>
            <a:r>
              <a:rPr lang="cs-CZ" dirty="0" smtClean="0"/>
              <a:t>4-20mA</a:t>
            </a:r>
          </a:p>
          <a:p>
            <a:r>
              <a:rPr lang="cs-CZ" dirty="0" smtClean="0"/>
              <a:t>„Suchý kontakt“</a:t>
            </a:r>
          </a:p>
          <a:p>
            <a:r>
              <a:rPr lang="cs-CZ" dirty="0" smtClean="0"/>
              <a:t>Hlášení poruch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2643174" y="1714488"/>
            <a:ext cx="6286544" cy="445771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Měření analogové veličiny</a:t>
            </a:r>
          </a:p>
          <a:p>
            <a:r>
              <a:rPr lang="cs-CZ" sz="1800" dirty="0" smtClean="0"/>
              <a:t>Přepočet rozsahu</a:t>
            </a:r>
          </a:p>
          <a:p>
            <a:r>
              <a:rPr lang="cs-CZ" sz="1800" dirty="0" smtClean="0"/>
              <a:t>Náhradní a mezní hodnoty</a:t>
            </a:r>
          </a:p>
          <a:p>
            <a:r>
              <a:rPr lang="cs-CZ" sz="1800" dirty="0" smtClean="0"/>
              <a:t>Snímání binárních stavů (poruch, chodů)</a:t>
            </a:r>
          </a:p>
          <a:p>
            <a:r>
              <a:rPr lang="cs-CZ" sz="1800" dirty="0" smtClean="0"/>
              <a:t>Nezávislé vstupy galvanicky odděleny</a:t>
            </a:r>
          </a:p>
          <a:p>
            <a:r>
              <a:rPr lang="cs-CZ" sz="1800" dirty="0" smtClean="0"/>
              <a:t>Až 3 moduly v AlfaBoxu (3xAI, 12xDI)</a:t>
            </a:r>
          </a:p>
          <a:p>
            <a:r>
              <a:rPr lang="cs-CZ" sz="1800" dirty="0" smtClean="0"/>
              <a:t>Analogová hodnota vyvedena na svorce</a:t>
            </a:r>
          </a:p>
          <a:p>
            <a:r>
              <a:rPr lang="cs-CZ" sz="1800" dirty="0" smtClean="0"/>
              <a:t>Binární kontakty přivedeny na RJ45</a:t>
            </a:r>
          </a:p>
          <a:p>
            <a:r>
              <a:rPr lang="cs-CZ" sz="1800" dirty="0" smtClean="0"/>
              <a:t>Přenos dat na dispečink</a:t>
            </a:r>
          </a:p>
          <a:p>
            <a:r>
              <a:rPr lang="cs-CZ" sz="1800" dirty="0" smtClean="0"/>
              <a:t>Přímý přenos změn s hysterezí mezi AlfaBoxy (zpoždění v sekundách)</a:t>
            </a:r>
          </a:p>
          <a:p>
            <a:endParaRPr lang="cs-CZ" sz="1800" dirty="0"/>
          </a:p>
        </p:txBody>
      </p:sp>
      <p:pic>
        <p:nvPicPr>
          <p:cNvPr id="9" name="Picture 1" descr="E:\Temp\AlfaBox - leták\Moduly\AI1DI4G_malý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43702" y="357166"/>
            <a:ext cx="2162314" cy="1777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cs-CZ" dirty="0" smtClean="0"/>
              <a:t>AlfaModul.RS232GC</a:t>
            </a:r>
          </a:p>
        </p:txBody>
      </p:sp>
      <p:sp>
        <p:nvSpPr>
          <p:cNvPr id="59410" name="Rectangle 1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sz="2400" dirty="0" smtClean="0"/>
              <a:t>1xRS232</a:t>
            </a:r>
            <a:br>
              <a:rPr lang="cs-CZ" sz="2400" dirty="0" smtClean="0"/>
            </a:br>
            <a:r>
              <a:rPr lang="cs-CZ" sz="2400" dirty="0" err="1" smtClean="0"/>
              <a:t>Climatix</a:t>
            </a:r>
            <a:r>
              <a:rPr lang="cs-CZ" sz="2400" dirty="0" smtClean="0"/>
              <a:t> modemové rozhraní</a:t>
            </a:r>
          </a:p>
          <a:p>
            <a:r>
              <a:rPr lang="cs-CZ" sz="2400" dirty="0" smtClean="0"/>
              <a:t>Galvanicky odděleno</a:t>
            </a:r>
          </a:p>
          <a:p>
            <a:r>
              <a:rPr lang="cs-CZ" sz="2400" dirty="0" smtClean="0"/>
              <a:t>1x binární vstup</a:t>
            </a:r>
          </a:p>
          <a:p>
            <a:r>
              <a:rPr lang="cs-CZ" sz="2400" dirty="0" smtClean="0"/>
              <a:t>„Suchý kontakt“</a:t>
            </a:r>
          </a:p>
          <a:p>
            <a:r>
              <a:rPr lang="cs-CZ" sz="2400" dirty="0" smtClean="0"/>
              <a:t>Výpadek fáze</a:t>
            </a:r>
          </a:p>
          <a:p>
            <a:r>
              <a:rPr lang="cs-CZ" sz="2400" dirty="0" smtClean="0"/>
              <a:t>Hlášení poruchy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cs-CZ" sz="2400" dirty="0"/>
          </a:p>
          <a:p>
            <a:pPr marL="320040" indent="-320040" fontAlgn="auto">
              <a:spcAft>
                <a:spcPts val="0"/>
              </a:spcAft>
              <a:buFontTx/>
              <a:buNone/>
              <a:defRPr/>
            </a:pPr>
            <a:endParaRPr lang="cs-CZ" sz="24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Regulátory řady </a:t>
            </a:r>
            <a:r>
              <a:rPr lang="cs-CZ" sz="2400" dirty="0" err="1" smtClean="0"/>
              <a:t>Climatix</a:t>
            </a:r>
            <a:endParaRPr lang="cs-CZ" sz="2400" dirty="0" smtClean="0"/>
          </a:p>
          <a:p>
            <a:r>
              <a:rPr lang="cs-CZ" sz="2400" dirty="0" smtClean="0"/>
              <a:t>Přes sériové rozhraní RS232 pro modem</a:t>
            </a:r>
          </a:p>
          <a:p>
            <a:r>
              <a:rPr lang="cs-CZ" sz="2400" dirty="0" smtClean="0"/>
              <a:t>Propojení přímým </a:t>
            </a:r>
            <a:r>
              <a:rPr lang="cs-CZ" sz="2400" dirty="0" err="1" smtClean="0"/>
              <a:t>patch</a:t>
            </a:r>
            <a:r>
              <a:rPr lang="cs-CZ" sz="2400" dirty="0" smtClean="0"/>
              <a:t> kabelem RJ45-RJ45</a:t>
            </a:r>
          </a:p>
          <a:p>
            <a:r>
              <a:rPr lang="cs-CZ" sz="2400" dirty="0" smtClean="0"/>
              <a:t>Galvanické oddělení</a:t>
            </a:r>
          </a:p>
          <a:p>
            <a:r>
              <a:rPr lang="cs-CZ" sz="2400" dirty="0" smtClean="0"/>
              <a:t>Integrovaný digitální vstup na svorce</a:t>
            </a:r>
          </a:p>
          <a:p>
            <a:r>
              <a:rPr lang="cs-CZ" sz="2400" dirty="0" smtClean="0"/>
              <a:t>Kompatibilní s AlfaBox 3.0 i AlfaBox+</a:t>
            </a:r>
          </a:p>
        </p:txBody>
      </p:sp>
      <p:pic>
        <p:nvPicPr>
          <p:cNvPr id="1032" name="Picture 102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500570"/>
            <a:ext cx="2357454" cy="193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214290"/>
            <a:ext cx="2143140" cy="185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159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AlfaBox a AlfaBox+ moduly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1400" dirty="0" smtClean="0"/>
              <a:t>Všechny moduly jsou kompatibilní mezi AlfaBox a AlfaBox+</a:t>
            </a:r>
          </a:p>
          <a:p>
            <a:r>
              <a:rPr lang="cs-CZ" sz="1400" dirty="0" smtClean="0"/>
              <a:t>AlfaBox+ je vždy vybaven rozhraním Ethernet 100BaseT Auto-MDIX</a:t>
            </a:r>
          </a:p>
          <a:p>
            <a:r>
              <a:rPr lang="cs-CZ" sz="1400" dirty="0" err="1" smtClean="0"/>
              <a:t>AlfaBox.Eth</a:t>
            </a:r>
            <a:r>
              <a:rPr lang="cs-CZ" sz="1400" dirty="0" smtClean="0"/>
              <a:t> je vždy vybaven rozhraním Ethernet 10BaseT</a:t>
            </a:r>
          </a:p>
          <a:p>
            <a:endParaRPr lang="cs-CZ" sz="1400" dirty="0"/>
          </a:p>
        </p:txBody>
      </p:sp>
      <p:graphicFrame>
        <p:nvGraphicFramePr>
          <p:cNvPr id="11" name="Zástupný symbol pro obsah 7"/>
          <p:cNvGraphicFramePr>
            <a:graphicFrameLocks/>
          </p:cNvGraphicFramePr>
          <p:nvPr/>
        </p:nvGraphicFramePr>
        <p:xfrm>
          <a:off x="612775" y="2557482"/>
          <a:ext cx="815372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230"/>
                <a:gridCol w="971275"/>
                <a:gridCol w="756466"/>
                <a:gridCol w="1213891"/>
                <a:gridCol w="798466"/>
                <a:gridCol w="798466"/>
                <a:gridCol w="798466"/>
                <a:gridCol w="798466"/>
              </a:tblGrid>
              <a:tr h="29432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Rozhraní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 smtClean="0"/>
                        <a:t>Galv</a:t>
                      </a:r>
                      <a:r>
                        <a:rPr lang="cs-CZ" sz="1400" dirty="0" smtClean="0"/>
                        <a:t>.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smtClean="0"/>
                        <a:t>odd.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Barva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Poznámka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COM1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COM2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COM3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COM4</a:t>
                      </a:r>
                      <a:endParaRPr lang="cs-CZ" sz="1400" dirty="0"/>
                    </a:p>
                  </a:txBody>
                  <a:tcPr marL="94207" marR="94207"/>
                </a:tc>
              </a:tr>
              <a:tr h="29432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AlfaModul.RS232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O</a:t>
                      </a:r>
                      <a:endParaRPr lang="cs-CZ" sz="1400" b="1" dirty="0">
                        <a:solidFill>
                          <a:schemeClr val="accent2"/>
                        </a:solidFill>
                        <a:latin typeface="Wingdings 2" pitchFamily="18" charset="2"/>
                      </a:endParaRPr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 smtClean="0">
                          <a:solidFill>
                            <a:srgbClr val="FFFF00"/>
                          </a:solidFill>
                          <a:latin typeface="Wingdings 2" pitchFamily="18" charset="2"/>
                          <a:ea typeface="+mn-ea"/>
                          <a:cs typeface="+mn-cs"/>
                        </a:rPr>
                        <a:t>˜</a:t>
                      </a:r>
                      <a:endParaRPr lang="cs-CZ" sz="1400" dirty="0" smtClean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vždy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</a:tr>
              <a:tr h="29432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AlfaModul.RS232G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>
                        <a:solidFill>
                          <a:schemeClr val="accent2"/>
                        </a:solidFill>
                      </a:endParaRPr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 smtClean="0">
                          <a:solidFill>
                            <a:srgbClr val="FFFF00"/>
                          </a:solidFill>
                          <a:latin typeface="Wingdings 2" pitchFamily="18" charset="2"/>
                          <a:ea typeface="+mn-ea"/>
                          <a:cs typeface="+mn-cs"/>
                        </a:rPr>
                        <a:t>˜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O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</a:tr>
              <a:tr h="29432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AlfaModul.RS232GL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kern="1200" dirty="0" smtClean="0">
                          <a:solidFill>
                            <a:srgbClr val="FFFF00"/>
                          </a:solidFill>
                          <a:latin typeface="Wingdings 2" pitchFamily="18" charset="2"/>
                          <a:ea typeface="+mn-ea"/>
                          <a:cs typeface="+mn-cs"/>
                        </a:rPr>
                        <a:t>˜</a:t>
                      </a:r>
                      <a:endParaRPr lang="cs-CZ" sz="1400" dirty="0">
                        <a:solidFill>
                          <a:srgbClr val="FFFF00"/>
                        </a:solidFill>
                      </a:endParaRPr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jen </a:t>
                      </a:r>
                      <a:r>
                        <a:rPr lang="cs-CZ" sz="1400" dirty="0" err="1" smtClean="0"/>
                        <a:t>Tx</a:t>
                      </a:r>
                      <a:r>
                        <a:rPr lang="cs-CZ" sz="1400" dirty="0" smtClean="0"/>
                        <a:t>/</a:t>
                      </a:r>
                      <a:r>
                        <a:rPr lang="cs-CZ" sz="1400" dirty="0" err="1" smtClean="0"/>
                        <a:t>Rx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O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</a:tr>
              <a:tr h="294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AlfaModul.RS232GS</a:t>
                      </a:r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kern="1200" dirty="0" smtClean="0">
                          <a:solidFill>
                            <a:srgbClr val="00B050"/>
                          </a:solidFill>
                          <a:latin typeface="Wingdings 2" pitchFamily="18" charset="2"/>
                          <a:ea typeface="+mn-ea"/>
                          <a:cs typeface="+mn-cs"/>
                        </a:rPr>
                        <a:t>˜</a:t>
                      </a:r>
                      <a:endParaRPr lang="cs-CZ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err="1" smtClean="0"/>
                        <a:t>Saphir</a:t>
                      </a:r>
                      <a:endParaRPr lang="cs-CZ" sz="1400" b="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O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</a:tr>
              <a:tr h="294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AlfaModul.RS232GSL</a:t>
                      </a:r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kern="1200" dirty="0" smtClean="0">
                          <a:solidFill>
                            <a:srgbClr val="00B050"/>
                          </a:solidFill>
                          <a:latin typeface="Wingdings 2" pitchFamily="18" charset="2"/>
                          <a:ea typeface="+mn-ea"/>
                          <a:cs typeface="+mn-cs"/>
                        </a:rPr>
                        <a:t>˜</a:t>
                      </a:r>
                      <a:endParaRPr lang="cs-CZ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 smtClean="0"/>
                        <a:t>Saphir</a:t>
                      </a:r>
                      <a:r>
                        <a:rPr lang="cs-CZ" sz="1400" dirty="0" smtClean="0"/>
                        <a:t> (DC)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O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</a:tr>
              <a:tr h="294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AlfaModul.RS232GC</a:t>
                      </a:r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 smtClean="0">
                          <a:solidFill>
                            <a:srgbClr val="00B050"/>
                          </a:solidFill>
                          <a:latin typeface="Wingdings 2" pitchFamily="18" charset="2"/>
                          <a:ea typeface="+mn-ea"/>
                          <a:cs typeface="+mn-cs"/>
                        </a:rPr>
                        <a:t>˜</a:t>
                      </a:r>
                      <a:endParaRPr lang="cs-CZ" sz="1400" dirty="0">
                        <a:solidFill>
                          <a:srgbClr val="00B050"/>
                        </a:solidFill>
                      </a:endParaRPr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 smtClean="0"/>
                        <a:t>Climatix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O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</a:tr>
              <a:tr h="29432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AlfaModul.RS485G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kern="1200" dirty="0" smtClean="0">
                          <a:solidFill>
                            <a:schemeClr val="bg1"/>
                          </a:solidFill>
                          <a:latin typeface="Wingdings 2" pitchFamily="18" charset="2"/>
                          <a:ea typeface="+mn-ea"/>
                          <a:cs typeface="+mn-cs"/>
                        </a:rPr>
                        <a:t>˜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3x </a:t>
                      </a:r>
                      <a:r>
                        <a:rPr lang="cs-CZ" sz="1400" dirty="0" err="1" smtClean="0"/>
                        <a:t>slave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O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</a:tr>
              <a:tr h="294322"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AlfaModul.MBusG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kern="1200" dirty="0" smtClean="0">
                          <a:solidFill>
                            <a:srgbClr val="FF0000"/>
                          </a:solidFill>
                          <a:latin typeface="Wingdings 2" pitchFamily="18" charset="2"/>
                          <a:ea typeface="+mn-ea"/>
                          <a:cs typeface="+mn-cs"/>
                        </a:rPr>
                        <a:t>˜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AlfaBox+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O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</a:tr>
              <a:tr h="294322"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AlfaModul.LON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kern="1200" dirty="0" smtClean="0">
                          <a:solidFill>
                            <a:srgbClr val="0070C0"/>
                          </a:solidFill>
                          <a:latin typeface="Wingdings 2" pitchFamily="18" charset="2"/>
                          <a:ea typeface="+mn-ea"/>
                          <a:cs typeface="+mn-cs"/>
                        </a:rPr>
                        <a:t>˜</a:t>
                      </a:r>
                      <a:endParaRPr lang="cs-CZ" sz="1400" dirty="0">
                        <a:solidFill>
                          <a:srgbClr val="0070C0"/>
                        </a:solidFill>
                      </a:endParaRPr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O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94207" marR="94207"/>
                </a:tc>
              </a:tr>
              <a:tr h="294322"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AlfaModul.KNX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Wingdings 2" pitchFamily="18" charset="2"/>
                          <a:ea typeface="+mn-ea"/>
                          <a:cs typeface="+mn-cs"/>
                        </a:rPr>
                        <a:t>˜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O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</a:tr>
              <a:tr h="29432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AlfaModul.AI1DI4G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Wingdings 2" pitchFamily="18" charset="2"/>
                          <a:ea typeface="+mn-ea"/>
                          <a:cs typeface="+mn-cs"/>
                        </a:rPr>
                        <a:t>˜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1xAI, 4xDI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O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 smtClean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accent2"/>
                          </a:solidFill>
                          <a:latin typeface="Wingdings 2" pitchFamily="18" charset="2"/>
                        </a:rPr>
                        <a:t>P</a:t>
                      </a:r>
                      <a:endParaRPr lang="cs-CZ" sz="1400" dirty="0"/>
                    </a:p>
                  </a:txBody>
                  <a:tcPr marL="94207" marR="94207"/>
                </a:tc>
              </a:tr>
            </a:tbl>
          </a:graphicData>
        </a:graphic>
      </p:graphicFrame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r>
              <a:rPr lang="en-US" sz="4400" dirty="0">
                <a:solidFill>
                  <a:srgbClr val="0070C0"/>
                </a:solidFill>
              </a:rPr>
              <a:t>ALFA </a:t>
            </a:r>
            <a:r>
              <a:rPr lang="cs-CZ" sz="4400" dirty="0">
                <a:solidFill>
                  <a:srgbClr val="0070C0"/>
                </a:solidFill>
              </a:rPr>
              <a:t>Mikrosystémy, s.r.o.</a:t>
            </a:r>
          </a:p>
        </p:txBody>
      </p:sp>
      <p:sp>
        <p:nvSpPr>
          <p:cNvPr id="98307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3276600"/>
            <a:ext cx="777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cs-CZ" dirty="0"/>
              <a:t>Adresa: 	Rudná 839/90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cs-CZ" dirty="0"/>
              <a:t>			700 30 Ostrava – Zábřeh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cs-CZ" dirty="0"/>
              <a:t>Telefon: 	</a:t>
            </a:r>
            <a:r>
              <a:rPr lang="en-US" dirty="0"/>
              <a:t>+420 </a:t>
            </a:r>
            <a:r>
              <a:rPr lang="cs-CZ" dirty="0"/>
              <a:t>596 788 689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cs-CZ" dirty="0"/>
              <a:t>Fax: 		</a:t>
            </a:r>
            <a:r>
              <a:rPr lang="en-US" dirty="0"/>
              <a:t>+420 </a:t>
            </a:r>
            <a:r>
              <a:rPr lang="cs-CZ" dirty="0"/>
              <a:t>596 788 691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cs-CZ" dirty="0"/>
              <a:t>Mail: 		</a:t>
            </a:r>
            <a:r>
              <a:rPr lang="cs-CZ" dirty="0">
                <a:hlinkClick r:id="rId2"/>
              </a:rPr>
              <a:t>mail@alfamik.cz</a:t>
            </a:r>
            <a:r>
              <a:rPr lang="cs-CZ" dirty="0"/>
              <a:t>	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cs-CZ" dirty="0"/>
              <a:t>Web: 		http</a:t>
            </a:r>
            <a:r>
              <a:rPr lang="en-US" dirty="0"/>
              <a:t>://</a:t>
            </a:r>
            <a:r>
              <a:rPr lang="cs-CZ" dirty="0"/>
              <a:t>www.alfamik.cz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838200" y="1600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r"/>
            <a:r>
              <a:rPr lang="cs-CZ" sz="3600" dirty="0">
                <a:solidFill>
                  <a:srgbClr val="0070C0"/>
                </a:solidFill>
              </a:rPr>
              <a:t>Automatizace technologií</a:t>
            </a:r>
          </a:p>
        </p:txBody>
      </p:sp>
      <p:sp>
        <p:nvSpPr>
          <p:cNvPr id="98309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762000" y="2438400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</a:pPr>
            <a:endParaRPr lang="cs-CZ" sz="2800" dirty="0"/>
          </a:p>
        </p:txBody>
      </p:sp>
      <p:pic>
        <p:nvPicPr>
          <p:cNvPr id="117762" name="Picture 2" descr="E:\AlfaExe\Web\HTML\Bmps\alf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214818"/>
            <a:ext cx="2381250" cy="1333500"/>
          </a:xfrm>
          <a:prstGeom prst="rect">
            <a:avLst/>
          </a:prstGeom>
          <a:noFill/>
        </p:spPr>
      </p:pic>
      <p:sp>
        <p:nvSpPr>
          <p:cNvPr id="11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ProCop 3.4 - Operační systémy</a:t>
            </a:r>
            <a:endParaRPr lang="cs-CZ" sz="3600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 smtClean="0"/>
              <a:t>Windows 7</a:t>
            </a:r>
          </a:p>
          <a:p>
            <a:r>
              <a:rPr lang="cs-CZ" dirty="0" smtClean="0"/>
              <a:t>Windows Server 2008 R2</a:t>
            </a:r>
          </a:p>
          <a:p>
            <a:r>
              <a:rPr lang="cs-CZ" dirty="0" smtClean="0"/>
              <a:t>Podpora OS</a:t>
            </a:r>
            <a:br>
              <a:rPr lang="cs-CZ" dirty="0" smtClean="0"/>
            </a:br>
            <a:r>
              <a:rPr lang="cs-CZ" dirty="0" smtClean="0"/>
              <a:t>32-bit</a:t>
            </a:r>
            <a:br>
              <a:rPr lang="cs-CZ" dirty="0" smtClean="0"/>
            </a:br>
            <a:r>
              <a:rPr lang="cs-CZ" dirty="0" smtClean="0"/>
              <a:t>64-bit</a:t>
            </a:r>
          </a:p>
          <a:p>
            <a:r>
              <a:rPr lang="cs-CZ" dirty="0" smtClean="0"/>
              <a:t>Podpora</a:t>
            </a:r>
            <a:br>
              <a:rPr lang="cs-CZ" dirty="0" smtClean="0"/>
            </a:br>
            <a:r>
              <a:rPr lang="cs-CZ" dirty="0" smtClean="0"/>
              <a:t>virtualizace hardwaru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Windows 7 Professional a vyšší i 64-bit</a:t>
            </a:r>
          </a:p>
          <a:p>
            <a:pPr lvl="1"/>
            <a:r>
              <a:rPr lang="cs-CZ" dirty="0" smtClean="0"/>
              <a:t>Lokální a síťová pracoviště</a:t>
            </a:r>
          </a:p>
          <a:p>
            <a:r>
              <a:rPr lang="cs-CZ" dirty="0" smtClean="0"/>
              <a:t>Windows Server 2008 R2 64-bit</a:t>
            </a:r>
          </a:p>
          <a:p>
            <a:pPr lvl="1"/>
            <a:r>
              <a:rPr lang="cs-CZ" dirty="0" smtClean="0"/>
              <a:t>Lokální a síťová pracoviště</a:t>
            </a:r>
          </a:p>
          <a:p>
            <a:pPr lvl="1"/>
            <a:r>
              <a:rPr lang="cs-CZ" dirty="0" smtClean="0"/>
              <a:t>Terminálová pracoviště, licence TS CAL</a:t>
            </a:r>
          </a:p>
          <a:p>
            <a:r>
              <a:rPr lang="cs-CZ" dirty="0" smtClean="0"/>
              <a:t>Virtuální prostředí, Hyper-V, vSphere</a:t>
            </a:r>
          </a:p>
          <a:p>
            <a:pPr lvl="1"/>
            <a:r>
              <a:rPr lang="cs-CZ" dirty="0" smtClean="0"/>
              <a:t>Virtualizovaný Windows 2008 R2 Server</a:t>
            </a:r>
          </a:p>
          <a:p>
            <a:pPr lvl="1"/>
            <a:r>
              <a:rPr lang="cs-CZ" dirty="0" smtClean="0"/>
              <a:t>Všechny periferie přes Ethernet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8" name="Picture 6" descr="http://images.techtipsgeek.com/post/windows-7-UAC.gif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29454" y="214291"/>
            <a:ext cx="1704971" cy="1619366"/>
          </a:xfrm>
          <a:prstGeom prst="rect">
            <a:avLst/>
          </a:prstGeom>
          <a:noFill/>
        </p:spPr>
      </p:pic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Vizualizace přes vzdálenou plochu</a:t>
            </a:r>
          </a:p>
          <a:p>
            <a:r>
              <a:rPr lang="cs-CZ" dirty="0" smtClean="0"/>
              <a:t>Lokální, síťová a terminálová pracoviště</a:t>
            </a:r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Terminálová pracoviště</a:t>
            </a:r>
            <a:endParaRPr lang="cs-CZ" dirty="0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idx="1"/>
          </p:nvPr>
        </p:nvSpPr>
        <p:spPr/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571480"/>
            <a:ext cx="1447800" cy="131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285992"/>
            <a:ext cx="1447800" cy="131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3286124"/>
            <a:ext cx="1447800" cy="131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Zakřivená spojovací čára 21"/>
          <p:cNvCxnSpPr/>
          <p:nvPr/>
        </p:nvCxnSpPr>
        <p:spPr>
          <a:xfrm rot="10800000" flipV="1">
            <a:off x="4286248" y="1214422"/>
            <a:ext cx="2214578" cy="857256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Zakřivená spojovací čára 22"/>
          <p:cNvCxnSpPr>
            <a:stCxn id="18" idx="1"/>
          </p:cNvCxnSpPr>
          <p:nvPr/>
        </p:nvCxnSpPr>
        <p:spPr>
          <a:xfrm rot="10800000">
            <a:off x="4286248" y="2428869"/>
            <a:ext cx="3071834" cy="515937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Zakřivená spojovací čára 23"/>
          <p:cNvCxnSpPr>
            <a:stCxn id="20" idx="1"/>
          </p:cNvCxnSpPr>
          <p:nvPr/>
        </p:nvCxnSpPr>
        <p:spPr>
          <a:xfrm rot="10800000">
            <a:off x="4286248" y="2786059"/>
            <a:ext cx="1857388" cy="1158879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38" name="Group 26"/>
          <p:cNvGrpSpPr>
            <a:grpSpLocks/>
          </p:cNvGrpSpPr>
          <p:nvPr/>
        </p:nvGrpSpPr>
        <p:grpSpPr bwMode="auto">
          <a:xfrm>
            <a:off x="2000231" y="1643048"/>
            <a:ext cx="2286000" cy="2393952"/>
            <a:chOff x="525" y="1092"/>
            <a:chExt cx="1440" cy="1508"/>
          </a:xfrm>
        </p:grpSpPr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570" y="1902"/>
              <a:ext cx="1395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ts val="400"/>
                </a:spcBef>
                <a:buClrTx/>
              </a:pPr>
              <a:r>
                <a:rPr lang="cs-CZ" sz="1400" dirty="0" smtClean="0">
                  <a:solidFill>
                    <a:schemeClr val="accent2">
                      <a:lumMod val="50000"/>
                    </a:schemeClr>
                  </a:solidFill>
                </a:rPr>
                <a:t>ProCop 3.4</a:t>
              </a:r>
            </a:p>
            <a:p>
              <a:pPr>
                <a:spcBef>
                  <a:spcPts val="400"/>
                </a:spcBef>
                <a:buClrTx/>
                <a:buFont typeface="Arial" pitchFamily="34" charset="0"/>
                <a:buChar char="•"/>
              </a:pPr>
              <a:r>
                <a:rPr lang="cs-CZ" sz="1400" dirty="0" smtClean="0">
                  <a:solidFill>
                    <a:schemeClr val="accent2">
                      <a:lumMod val="50000"/>
                    </a:schemeClr>
                  </a:solidFill>
                </a:rPr>
                <a:t>  Datový server</a:t>
              </a:r>
            </a:p>
            <a:p>
              <a:pPr>
                <a:spcBef>
                  <a:spcPts val="400"/>
                </a:spcBef>
                <a:buClrTx/>
                <a:buFont typeface="Arial" pitchFamily="34" charset="0"/>
                <a:buChar char="•"/>
              </a:pPr>
              <a:r>
                <a:rPr lang="cs-CZ" sz="1400" dirty="0" smtClean="0">
                  <a:solidFill>
                    <a:schemeClr val="accent2">
                      <a:lumMod val="50000"/>
                    </a:schemeClr>
                  </a:solidFill>
                </a:rPr>
                <a:t>  Lokální pracoviště</a:t>
              </a:r>
              <a:endParaRPr lang="cs-CZ" sz="14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>
                <a:spcBef>
                  <a:spcPts val="400"/>
                </a:spcBef>
                <a:buClrTx/>
                <a:buFont typeface="Arial" pitchFamily="34" charset="0"/>
                <a:buChar char="•"/>
              </a:pPr>
              <a:r>
                <a:rPr lang="cs-CZ" sz="1400" dirty="0" smtClean="0">
                  <a:solidFill>
                    <a:schemeClr val="accent2">
                      <a:lumMod val="50000"/>
                    </a:schemeClr>
                  </a:solidFill>
                </a:rPr>
                <a:t>  Terminálová pracoviště</a:t>
              </a:r>
            </a:p>
          </p:txBody>
        </p:sp>
        <p:pic>
          <p:nvPicPr>
            <p:cNvPr id="40" name="Picture 1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80"/>
                </a:clrFrom>
                <a:clrTo>
                  <a:srgbClr val="FFFF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5" y="1182"/>
              <a:ext cx="391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" name="Picture 1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80"/>
                </a:clrFrom>
                <a:clrTo>
                  <a:srgbClr val="FFFF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5" y="1092"/>
              <a:ext cx="912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2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05" y="1812"/>
              <a:ext cx="33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4" name="Zástupný symbol pro datum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45" name="Zástupný symbol pro zápatí 4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Dispečerská pracoviště dle topologie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800" dirty="0" smtClean="0"/>
              <a:t>Lokální pracoviště (vše na jediném počítači)</a:t>
            </a:r>
          </a:p>
          <a:p>
            <a:pPr lvl="1"/>
            <a:r>
              <a:rPr lang="cs-CZ" sz="2500" dirty="0" smtClean="0"/>
              <a:t>Datový server běží na lokálním počítači</a:t>
            </a:r>
          </a:p>
          <a:p>
            <a:pPr lvl="1"/>
            <a:r>
              <a:rPr lang="cs-CZ" sz="2500" dirty="0" smtClean="0"/>
              <a:t>Panel Nástrojů ProCop se připojuje lokálně v rámci PC</a:t>
            </a:r>
          </a:p>
          <a:p>
            <a:r>
              <a:rPr lang="cs-CZ" sz="2800" dirty="0" smtClean="0"/>
              <a:t>Síťové pracoviště (vzdálený datový server, DCOM po LAN)</a:t>
            </a:r>
          </a:p>
          <a:p>
            <a:pPr lvl="1"/>
            <a:r>
              <a:rPr lang="cs-CZ" sz="2500" dirty="0" smtClean="0"/>
              <a:t>Datový server běží na jiném počítači</a:t>
            </a:r>
          </a:p>
          <a:p>
            <a:pPr lvl="1"/>
            <a:r>
              <a:rPr lang="cs-CZ" sz="2500" dirty="0" smtClean="0"/>
              <a:t>Panel nástrojů ProCop je nainstalován lokálně, připojuje se přes LAN k datovému serveru</a:t>
            </a:r>
          </a:p>
          <a:p>
            <a:r>
              <a:rPr lang="cs-CZ" sz="2800" dirty="0" smtClean="0"/>
              <a:t>Terminálové pracoviště (vzdálená plocha Windows, RDP)</a:t>
            </a:r>
          </a:p>
          <a:p>
            <a:pPr lvl="1"/>
            <a:r>
              <a:rPr lang="cs-CZ" sz="2500" dirty="0" smtClean="0"/>
              <a:t>Datový server běží na jiném počítači (s OS typu Server)</a:t>
            </a:r>
          </a:p>
          <a:p>
            <a:pPr lvl="1"/>
            <a:r>
              <a:rPr lang="cs-CZ" sz="2500" dirty="0" smtClean="0"/>
              <a:t>Uživatel se připojuje vzdálenou plochou, pracuje na serveru</a:t>
            </a:r>
          </a:p>
          <a:p>
            <a:r>
              <a:rPr lang="cs-CZ" sz="2800" dirty="0" smtClean="0"/>
              <a:t>Pobočné dispečinky (LAN,WiFi,Internet, GPRS, RS485, RS232)</a:t>
            </a:r>
          </a:p>
          <a:p>
            <a:pPr lvl="1"/>
            <a:r>
              <a:rPr lang="cs-CZ" sz="2500" dirty="0" smtClean="0"/>
              <a:t>Přehledové, podružné, nebo sekundární dispečinky</a:t>
            </a:r>
          </a:p>
          <a:p>
            <a:pPr lvl="1"/>
            <a:r>
              <a:rPr lang="cs-CZ" sz="2500" dirty="0" smtClean="0"/>
              <a:t>Vlastní datový server, plná kopie veškerých dat, přes libovolné linky</a:t>
            </a:r>
          </a:p>
          <a:p>
            <a:pPr lvl="1"/>
            <a:endParaRPr lang="cs-CZ" sz="2500" dirty="0" smtClean="0"/>
          </a:p>
          <a:p>
            <a:pPr lvl="1"/>
            <a:endParaRPr lang="cs-CZ" sz="250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Lokální </a:t>
            </a:r>
            <a:r>
              <a:rPr lang="cs-CZ" dirty="0"/>
              <a:t>pracoviště</a:t>
            </a:r>
          </a:p>
        </p:txBody>
      </p:sp>
      <p:sp>
        <p:nvSpPr>
          <p:cNvPr id="41" name="Zástupný symbol pro obsah 40"/>
          <p:cNvSpPr>
            <a:spLocks noGrp="1"/>
          </p:cNvSpPr>
          <p:nvPr>
            <p:ph sz="quarter" idx="2"/>
          </p:nvPr>
        </p:nvSpPr>
        <p:spPr>
          <a:xfrm>
            <a:off x="2857488" y="1589567"/>
            <a:ext cx="6143668" cy="4572000"/>
          </a:xfrm>
        </p:spPr>
        <p:txBody>
          <a:bodyPr>
            <a:normAutofit/>
          </a:bodyPr>
          <a:lstStyle/>
          <a:p>
            <a:r>
              <a:rPr lang="cs-CZ" dirty="0" smtClean="0"/>
              <a:t>Vše na jediném počítači</a:t>
            </a:r>
          </a:p>
          <a:p>
            <a:pPr lvl="1"/>
            <a:r>
              <a:rPr lang="cs-CZ" dirty="0" smtClean="0"/>
              <a:t>Monitorovaná technologie připojena</a:t>
            </a:r>
            <a:br>
              <a:rPr lang="cs-CZ" dirty="0" smtClean="0"/>
            </a:br>
            <a:r>
              <a:rPr lang="cs-CZ" dirty="0" smtClean="0"/>
              <a:t>k lokálnímu počítači přes různé sběrnice (LAN, RS232, RS485, LON, …)</a:t>
            </a:r>
          </a:p>
          <a:p>
            <a:pPr lvl="1"/>
            <a:r>
              <a:rPr lang="cs-CZ" dirty="0" smtClean="0"/>
              <a:t>Datový server ProCop, HW-Klíč na lokálním počítači</a:t>
            </a:r>
          </a:p>
          <a:p>
            <a:pPr lvl="1"/>
            <a:r>
              <a:rPr lang="cs-CZ" dirty="0" smtClean="0"/>
              <a:t>Panel nástrojů ProCop se připojuje v rámci počítače</a:t>
            </a:r>
          </a:p>
          <a:p>
            <a:pPr lvl="1"/>
            <a:r>
              <a:rPr lang="cs-CZ" dirty="0" smtClean="0"/>
              <a:t>Windows 7, Windows Server</a:t>
            </a:r>
          </a:p>
        </p:txBody>
      </p:sp>
      <p:grpSp>
        <p:nvGrpSpPr>
          <p:cNvPr id="52" name="Group 26"/>
          <p:cNvGrpSpPr>
            <a:grpSpLocks/>
          </p:cNvGrpSpPr>
          <p:nvPr/>
        </p:nvGrpSpPr>
        <p:grpSpPr bwMode="auto">
          <a:xfrm>
            <a:off x="762138" y="1485436"/>
            <a:ext cx="2033588" cy="2141539"/>
            <a:chOff x="480" y="912"/>
            <a:chExt cx="1281" cy="1349"/>
          </a:xfrm>
        </p:grpSpPr>
        <p:sp>
          <p:nvSpPr>
            <p:cNvPr id="53" name="Text Box 5"/>
            <p:cNvSpPr txBox="1">
              <a:spLocks noChangeArrowheads="1"/>
            </p:cNvSpPr>
            <p:nvPr/>
          </p:nvSpPr>
          <p:spPr bwMode="auto">
            <a:xfrm>
              <a:off x="570" y="1731"/>
              <a:ext cx="1116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ts val="400"/>
                </a:spcBef>
                <a:buClrTx/>
              </a:pPr>
              <a:r>
                <a:rPr lang="cs-CZ" sz="1400" dirty="0" smtClean="0">
                  <a:solidFill>
                    <a:schemeClr val="accent2">
                      <a:lumMod val="50000"/>
                    </a:schemeClr>
                  </a:solidFill>
                </a:rPr>
                <a:t>ProCop 3.4</a:t>
              </a:r>
            </a:p>
            <a:p>
              <a:pPr>
                <a:spcBef>
                  <a:spcPts val="400"/>
                </a:spcBef>
                <a:buClrTx/>
                <a:buFont typeface="Arial" pitchFamily="34" charset="0"/>
                <a:buChar char="•"/>
              </a:pPr>
              <a:r>
                <a:rPr lang="cs-CZ" sz="1400" dirty="0" smtClean="0">
                  <a:solidFill>
                    <a:schemeClr val="accent2">
                      <a:lumMod val="50000"/>
                    </a:schemeClr>
                  </a:solidFill>
                </a:rPr>
                <a:t>  Datový server</a:t>
              </a:r>
            </a:p>
            <a:p>
              <a:pPr>
                <a:spcBef>
                  <a:spcPts val="400"/>
                </a:spcBef>
                <a:buClrTx/>
                <a:buFont typeface="Arial" pitchFamily="34" charset="0"/>
                <a:buChar char="•"/>
              </a:pPr>
              <a:r>
                <a:rPr lang="cs-CZ" sz="1400" dirty="0" smtClean="0">
                  <a:solidFill>
                    <a:schemeClr val="accent2">
                      <a:lumMod val="50000"/>
                    </a:schemeClr>
                  </a:solidFill>
                </a:rPr>
                <a:t>  Lokální pracoviště</a:t>
              </a:r>
              <a:endParaRPr lang="cs-CZ" sz="1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54" name="Picture 1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80"/>
                </a:clrFrom>
                <a:clrTo>
                  <a:srgbClr val="FFFF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6" y="960"/>
              <a:ext cx="391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5" name="Picture 1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80"/>
                </a:clrFrom>
                <a:clrTo>
                  <a:srgbClr val="FFFF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" y="912"/>
              <a:ext cx="912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6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5" y="1407"/>
              <a:ext cx="33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Síťová pracoviště</a:t>
            </a:r>
            <a:endParaRPr lang="cs-CZ" dirty="0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1"/>
          </p:nvPr>
        </p:nvSpPr>
        <p:spPr>
          <a:xfrm>
            <a:off x="612648" y="3857628"/>
            <a:ext cx="8317070" cy="238124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Připojení pouze přes lokální síť k datovému serveru ProCop</a:t>
            </a:r>
          </a:p>
          <a:p>
            <a:r>
              <a:rPr lang="cs-CZ" sz="2000" dirty="0" smtClean="0"/>
              <a:t>Na počítačích síťových pracovišť instalován pouze Panel nástrojů ProCop</a:t>
            </a:r>
          </a:p>
          <a:p>
            <a:r>
              <a:rPr lang="cs-CZ" sz="2000" dirty="0" smtClean="0"/>
              <a:t>Veškerá technologie připojena k počítači s datovým serverem</a:t>
            </a:r>
          </a:p>
          <a:p>
            <a:r>
              <a:rPr lang="cs-CZ" sz="2000" dirty="0" smtClean="0"/>
              <a:t>Všude stačí OS Windows 7 (možné i na Windows XP)</a:t>
            </a:r>
          </a:p>
          <a:p>
            <a:r>
              <a:rPr lang="cs-CZ" sz="2000" dirty="0" smtClean="0"/>
              <a:t>Licence mohou být sdílené pro více uživatelů</a:t>
            </a:r>
            <a:endParaRPr lang="cs-CZ" sz="2000" dirty="0"/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2857488" y="3143237"/>
            <a:ext cx="39290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</a:pP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Síťová pracoviště s plovoucí licencí v rámci LAN</a:t>
            </a:r>
            <a:endParaRPr lang="cs-CZ" sz="1400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 flipV="1">
            <a:off x="2786050" y="1952612"/>
            <a:ext cx="3497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1" name="Line 15"/>
          <p:cNvSpPr>
            <a:spLocks noChangeShapeType="1"/>
          </p:cNvSpPr>
          <p:nvPr/>
        </p:nvSpPr>
        <p:spPr bwMode="auto">
          <a:xfrm flipH="1">
            <a:off x="4294175" y="1952612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 flipH="1">
            <a:off x="6275375" y="1952612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3684575" y="1571612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sz="1400" dirty="0" smtClean="0"/>
              <a:t>LAN – Ethernet 100 Mbps</a:t>
            </a:r>
            <a:endParaRPr lang="cs-CZ" sz="1400" dirty="0"/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4598975" y="2714612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sz="1400" b="1"/>
              <a:t>…</a:t>
            </a:r>
            <a:endParaRPr lang="cs-CZ" sz="1400" b="1"/>
          </a:p>
        </p:txBody>
      </p:sp>
      <p:pic>
        <p:nvPicPr>
          <p:cNvPr id="45" name="Picture 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8775" y="2181212"/>
            <a:ext cx="160020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2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9975" y="2181212"/>
            <a:ext cx="160020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7" name="Group 26"/>
          <p:cNvGrpSpPr>
            <a:grpSpLocks/>
          </p:cNvGrpSpPr>
          <p:nvPr/>
        </p:nvGrpSpPr>
        <p:grpSpPr bwMode="auto">
          <a:xfrm>
            <a:off x="762138" y="1485436"/>
            <a:ext cx="2309813" cy="2141539"/>
            <a:chOff x="480" y="912"/>
            <a:chExt cx="1455" cy="1349"/>
          </a:xfrm>
        </p:grpSpPr>
        <p:sp>
          <p:nvSpPr>
            <p:cNvPr id="48" name="Text Box 5"/>
            <p:cNvSpPr txBox="1">
              <a:spLocks noChangeArrowheads="1"/>
            </p:cNvSpPr>
            <p:nvPr/>
          </p:nvSpPr>
          <p:spPr bwMode="auto">
            <a:xfrm>
              <a:off x="570" y="1731"/>
              <a:ext cx="1365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ts val="400"/>
                </a:spcBef>
                <a:buClrTx/>
              </a:pPr>
              <a:r>
                <a:rPr lang="cs-CZ" sz="1400" dirty="0" smtClean="0">
                  <a:solidFill>
                    <a:schemeClr val="accent2">
                      <a:lumMod val="50000"/>
                    </a:schemeClr>
                  </a:solidFill>
                </a:rPr>
                <a:t>ProCop 3.4</a:t>
              </a:r>
            </a:p>
            <a:p>
              <a:pPr>
                <a:spcBef>
                  <a:spcPts val="400"/>
                </a:spcBef>
                <a:buClrTx/>
                <a:buFont typeface="Arial" pitchFamily="34" charset="0"/>
                <a:buChar char="•"/>
              </a:pPr>
              <a:r>
                <a:rPr lang="cs-CZ" sz="1400" dirty="0" smtClean="0">
                  <a:solidFill>
                    <a:schemeClr val="accent2">
                      <a:lumMod val="50000"/>
                    </a:schemeClr>
                  </a:solidFill>
                </a:rPr>
                <a:t>  Datový server</a:t>
              </a:r>
            </a:p>
            <a:p>
              <a:pPr>
                <a:spcBef>
                  <a:spcPts val="400"/>
                </a:spcBef>
                <a:buClrTx/>
                <a:buFont typeface="Arial" pitchFamily="34" charset="0"/>
                <a:buChar char="•"/>
              </a:pPr>
              <a:r>
                <a:rPr lang="cs-CZ" sz="1400" dirty="0" smtClean="0">
                  <a:solidFill>
                    <a:schemeClr val="accent2">
                      <a:lumMod val="50000"/>
                    </a:schemeClr>
                  </a:solidFill>
                </a:rPr>
                <a:t>  Lokální pracoviště</a:t>
              </a:r>
            </a:p>
          </p:txBody>
        </p:sp>
        <p:pic>
          <p:nvPicPr>
            <p:cNvPr id="49" name="Picture 1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80"/>
                </a:clrFrom>
                <a:clrTo>
                  <a:srgbClr val="FFFF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6" y="960"/>
              <a:ext cx="391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" name="Picture 1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80"/>
                </a:clrFrom>
                <a:clrTo>
                  <a:srgbClr val="FFFF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" y="912"/>
              <a:ext cx="912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" name="Picture 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5" y="1407"/>
              <a:ext cx="33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Zástupný symbol pro datum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Terminálová pracoviště</a:t>
            </a:r>
            <a:endParaRPr lang="cs-CZ" dirty="0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1"/>
          </p:nvPr>
        </p:nvSpPr>
        <p:spPr>
          <a:xfrm>
            <a:off x="612648" y="3929066"/>
            <a:ext cx="8317070" cy="2428892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Vzdálená plocha z klientského počítače na počítač dispečinku i přes Internet</a:t>
            </a:r>
          </a:p>
          <a:p>
            <a:r>
              <a:rPr lang="cs-CZ" sz="2000" dirty="0" smtClean="0"/>
              <a:t>Windows 7 (a XP) buď lokální, nebo terminálové pracoviště – </a:t>
            </a:r>
            <a:r>
              <a:rPr lang="cs-CZ" sz="2000" b="1" dirty="0" smtClean="0"/>
              <a:t>nelze společně</a:t>
            </a:r>
          </a:p>
          <a:p>
            <a:r>
              <a:rPr lang="cs-CZ" sz="2000" dirty="0" smtClean="0"/>
              <a:t>Windows Server 2008 (2003) licence pro terminálové služby CAL</a:t>
            </a:r>
          </a:p>
          <a:p>
            <a:pPr lvl="1"/>
            <a:r>
              <a:rPr lang="cs-CZ" sz="1400" dirty="0" smtClean="0"/>
              <a:t>Licence ProCop mohou být sdílené pro více uživatelů, zároveň lze pracovat lokálně</a:t>
            </a:r>
          </a:p>
          <a:p>
            <a:r>
              <a:rPr lang="cs-CZ" sz="2000" dirty="0" smtClean="0"/>
              <a:t>Uživatel pracuje na vzdáleném počítači, připojuje se vzdálenou plochou</a:t>
            </a:r>
          </a:p>
          <a:p>
            <a:r>
              <a:rPr lang="cs-CZ" sz="2000" dirty="0" smtClean="0"/>
              <a:t>Není nutné instalovat žádný software na klientské počítače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2857488" y="3143237"/>
            <a:ext cx="39290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</a:pP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Terminálová pracoviště přes vzdálenou plochu</a:t>
            </a:r>
          </a:p>
        </p:txBody>
      </p:sp>
      <p:sp>
        <p:nvSpPr>
          <p:cNvPr id="151565" name="Line 13"/>
          <p:cNvSpPr>
            <a:spLocks noChangeShapeType="1"/>
          </p:cNvSpPr>
          <p:nvPr/>
        </p:nvSpPr>
        <p:spPr bwMode="auto">
          <a:xfrm flipV="1">
            <a:off x="2786050" y="1952612"/>
            <a:ext cx="3497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1567" name="Line 15"/>
          <p:cNvSpPr>
            <a:spLocks noChangeShapeType="1"/>
          </p:cNvSpPr>
          <p:nvPr/>
        </p:nvSpPr>
        <p:spPr bwMode="auto">
          <a:xfrm flipH="1">
            <a:off x="4294175" y="1952612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1568" name="Line 16"/>
          <p:cNvSpPr>
            <a:spLocks noChangeShapeType="1"/>
          </p:cNvSpPr>
          <p:nvPr/>
        </p:nvSpPr>
        <p:spPr bwMode="auto">
          <a:xfrm flipH="1">
            <a:off x="6275375" y="1952612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1569" name="Text Box 17"/>
          <p:cNvSpPr txBox="1">
            <a:spLocks noChangeArrowheads="1"/>
          </p:cNvSpPr>
          <p:nvPr/>
        </p:nvSpPr>
        <p:spPr bwMode="auto">
          <a:xfrm>
            <a:off x="3684575" y="1571612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sz="1400" dirty="0" smtClean="0"/>
              <a:t>LAN – </a:t>
            </a:r>
            <a:r>
              <a:rPr lang="cs-CZ" sz="1400" dirty="0" smtClean="0"/>
              <a:t>WAN – Internet</a:t>
            </a:r>
            <a:endParaRPr lang="cs-CZ" sz="1400" dirty="0"/>
          </a:p>
        </p:txBody>
      </p: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4598975" y="2714612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sz="1400" b="1"/>
              <a:t>…</a:t>
            </a:r>
            <a:endParaRPr lang="cs-CZ" sz="1400" b="1"/>
          </a:p>
        </p:txBody>
      </p:sp>
      <p:pic>
        <p:nvPicPr>
          <p:cNvPr id="151573" name="Picture 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8775" y="2181212"/>
            <a:ext cx="160020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1574" name="Picture 2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9975" y="2181212"/>
            <a:ext cx="160020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Group 26"/>
          <p:cNvGrpSpPr>
            <a:grpSpLocks/>
          </p:cNvGrpSpPr>
          <p:nvPr/>
        </p:nvGrpSpPr>
        <p:grpSpPr bwMode="auto">
          <a:xfrm>
            <a:off x="762138" y="1485436"/>
            <a:ext cx="2309813" cy="2408239"/>
            <a:chOff x="480" y="912"/>
            <a:chExt cx="1455" cy="1517"/>
          </a:xfrm>
        </p:grpSpPr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570" y="1731"/>
              <a:ext cx="1365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ts val="400"/>
                </a:spcBef>
                <a:buClrTx/>
              </a:pPr>
              <a:r>
                <a:rPr lang="cs-CZ" sz="1400" dirty="0" smtClean="0">
                  <a:solidFill>
                    <a:schemeClr val="accent2">
                      <a:lumMod val="50000"/>
                    </a:schemeClr>
                  </a:solidFill>
                </a:rPr>
                <a:t>ProCop 3.4</a:t>
              </a:r>
            </a:p>
            <a:p>
              <a:pPr>
                <a:spcBef>
                  <a:spcPts val="400"/>
                </a:spcBef>
                <a:buClrTx/>
                <a:buFont typeface="Arial" pitchFamily="34" charset="0"/>
                <a:buChar char="•"/>
              </a:pPr>
              <a:r>
                <a:rPr lang="cs-CZ" sz="1400" dirty="0" smtClean="0">
                  <a:solidFill>
                    <a:schemeClr val="accent2">
                      <a:lumMod val="50000"/>
                    </a:schemeClr>
                  </a:solidFill>
                </a:rPr>
                <a:t>  Datový server</a:t>
              </a:r>
            </a:p>
            <a:p>
              <a:pPr>
                <a:spcBef>
                  <a:spcPts val="400"/>
                </a:spcBef>
                <a:buClrTx/>
                <a:buFont typeface="Arial" pitchFamily="34" charset="0"/>
                <a:buChar char="•"/>
              </a:pPr>
              <a:r>
                <a:rPr lang="cs-CZ" sz="1400" dirty="0" smtClean="0">
                  <a:solidFill>
                    <a:schemeClr val="accent2">
                      <a:lumMod val="50000"/>
                    </a:schemeClr>
                  </a:solidFill>
                </a:rPr>
                <a:t>  Lokální pracoviště</a:t>
              </a:r>
            </a:p>
            <a:p>
              <a:pPr>
                <a:spcBef>
                  <a:spcPts val="400"/>
                </a:spcBef>
                <a:buClrTx/>
                <a:buFont typeface="Arial" pitchFamily="34" charset="0"/>
                <a:buChar char="•"/>
              </a:pPr>
              <a:r>
                <a:rPr lang="cs-CZ" sz="1400" dirty="0" smtClean="0">
                  <a:solidFill>
                    <a:schemeClr val="accent2">
                      <a:lumMod val="50000"/>
                    </a:schemeClr>
                  </a:solidFill>
                </a:rPr>
                <a:t>  Terminálová pracoviště</a:t>
              </a:r>
              <a:endParaRPr lang="cs-CZ" sz="1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25" name="Picture 1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80"/>
                </a:clrFrom>
                <a:clrTo>
                  <a:srgbClr val="FFFF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6" y="960"/>
              <a:ext cx="391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1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80"/>
                </a:clrFrom>
                <a:clrTo>
                  <a:srgbClr val="FFFF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" y="912"/>
              <a:ext cx="912" cy="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5" y="1407"/>
              <a:ext cx="33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Zástupný symbol pro datum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Pobočné dispečinky</a:t>
            </a:r>
          </a:p>
        </p:txBody>
      </p:sp>
      <p:sp>
        <p:nvSpPr>
          <p:cNvPr id="90" name="Zástupný symbol pro obsah 89"/>
          <p:cNvSpPr>
            <a:spLocks noGrp="1"/>
          </p:cNvSpPr>
          <p:nvPr>
            <p:ph sz="quarter" idx="1"/>
          </p:nvPr>
        </p:nvSpPr>
        <p:spPr>
          <a:xfrm>
            <a:off x="612648" y="3643314"/>
            <a:ext cx="2816344" cy="2452686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Nezávislý dispečink</a:t>
            </a:r>
          </a:p>
          <a:p>
            <a:r>
              <a:rPr lang="cs-CZ" dirty="0" smtClean="0"/>
              <a:t>Export - Import</a:t>
            </a:r>
          </a:p>
          <a:p>
            <a:r>
              <a:rPr lang="cs-CZ" dirty="0" smtClean="0"/>
              <a:t>Přes libovolné linky</a:t>
            </a:r>
          </a:p>
          <a:p>
            <a:r>
              <a:rPr lang="cs-CZ" dirty="0" smtClean="0"/>
              <a:t>Veškerá data duplicitně</a:t>
            </a:r>
          </a:p>
          <a:p>
            <a:r>
              <a:rPr lang="cs-CZ" dirty="0" smtClean="0"/>
              <a:t>Plný komfort obsluhy</a:t>
            </a:r>
          </a:p>
          <a:p>
            <a:r>
              <a:rPr lang="cs-CZ" dirty="0" smtClean="0"/>
              <a:t>Synchronizace projektů</a:t>
            </a:r>
          </a:p>
          <a:p>
            <a:r>
              <a:rPr lang="cs-CZ" dirty="0" smtClean="0"/>
              <a:t>Přehledové dispečinky</a:t>
            </a:r>
          </a:p>
          <a:p>
            <a:r>
              <a:rPr lang="cs-CZ" dirty="0" smtClean="0"/>
              <a:t>Mobilní dispečinky</a:t>
            </a:r>
          </a:p>
          <a:p>
            <a:endParaRPr lang="cs-CZ" dirty="0"/>
          </a:p>
        </p:txBody>
      </p:sp>
      <p:grpSp>
        <p:nvGrpSpPr>
          <p:cNvPr id="79" name="Skupina 78"/>
          <p:cNvGrpSpPr/>
          <p:nvPr/>
        </p:nvGrpSpPr>
        <p:grpSpPr>
          <a:xfrm>
            <a:off x="4214810" y="4286256"/>
            <a:ext cx="662546" cy="861911"/>
            <a:chOff x="3071802" y="4621324"/>
            <a:chExt cx="662546" cy="861911"/>
          </a:xfrm>
        </p:grpSpPr>
        <p:grpSp>
          <p:nvGrpSpPr>
            <p:cNvPr id="5" name="Group 1106"/>
            <p:cNvGrpSpPr>
              <a:grpSpLocks/>
            </p:cNvGrpSpPr>
            <p:nvPr/>
          </p:nvGrpSpPr>
          <p:grpSpPr bwMode="auto">
            <a:xfrm>
              <a:off x="3350180" y="4621324"/>
              <a:ext cx="384168" cy="367980"/>
              <a:chOff x="1708" y="1683"/>
              <a:chExt cx="417" cy="417"/>
            </a:xfrm>
          </p:grpSpPr>
          <p:sp>
            <p:nvSpPr>
              <p:cNvPr id="63571" name="Oval 1107"/>
              <p:cNvSpPr>
                <a:spLocks noChangeArrowheads="1"/>
              </p:cNvSpPr>
              <p:nvPr/>
            </p:nvSpPr>
            <p:spPr bwMode="auto">
              <a:xfrm>
                <a:off x="1865" y="1844"/>
                <a:ext cx="96" cy="96"/>
              </a:xfrm>
              <a:prstGeom prst="ellipse">
                <a:avLst/>
              </a:prstGeom>
              <a:noFill/>
              <a:ln w="19050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>
                  <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a:endParaRPr>
              </a:p>
            </p:txBody>
          </p:sp>
          <p:sp>
            <p:nvSpPr>
              <p:cNvPr id="63572" name="Oval 1108"/>
              <p:cNvSpPr>
                <a:spLocks noChangeArrowheads="1"/>
              </p:cNvSpPr>
              <p:nvPr/>
            </p:nvSpPr>
            <p:spPr bwMode="auto">
              <a:xfrm>
                <a:off x="1804" y="1781"/>
                <a:ext cx="222" cy="222"/>
              </a:xfrm>
              <a:prstGeom prst="ellipse">
                <a:avLst/>
              </a:prstGeom>
              <a:noFill/>
              <a:ln w="19050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>
                  <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a:endParaRPr>
              </a:p>
            </p:txBody>
          </p:sp>
          <p:sp>
            <p:nvSpPr>
              <p:cNvPr id="63573" name="Oval 1109"/>
              <p:cNvSpPr>
                <a:spLocks noChangeArrowheads="1"/>
              </p:cNvSpPr>
              <p:nvPr/>
            </p:nvSpPr>
            <p:spPr bwMode="auto">
              <a:xfrm>
                <a:off x="1708" y="1683"/>
                <a:ext cx="417" cy="417"/>
              </a:xfrm>
              <a:prstGeom prst="ellipse">
                <a:avLst/>
              </a:prstGeom>
              <a:noFill/>
              <a:ln w="19050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>
                  <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63536" name="Picture 107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80"/>
                </a:clrFrom>
                <a:clrTo>
                  <a:srgbClr val="FFFF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71802" y="4786322"/>
              <a:ext cx="561975" cy="69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1097"/>
          <p:cNvGrpSpPr>
            <a:grpSpLocks/>
          </p:cNvGrpSpPr>
          <p:nvPr/>
        </p:nvGrpSpPr>
        <p:grpSpPr bwMode="auto">
          <a:xfrm>
            <a:off x="5715008" y="3038477"/>
            <a:ext cx="695236" cy="819151"/>
            <a:chOff x="432" y="2112"/>
            <a:chExt cx="634" cy="747"/>
          </a:xfrm>
        </p:grpSpPr>
        <p:pic>
          <p:nvPicPr>
            <p:cNvPr id="63562" name="Picture 109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80"/>
                </a:clrFrom>
                <a:clrTo>
                  <a:srgbClr val="FFFF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6" y="2304"/>
              <a:ext cx="490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Group 1099"/>
            <p:cNvGrpSpPr>
              <a:grpSpLocks/>
            </p:cNvGrpSpPr>
            <p:nvPr/>
          </p:nvGrpSpPr>
          <p:grpSpPr bwMode="auto">
            <a:xfrm>
              <a:off x="432" y="2112"/>
              <a:ext cx="417" cy="417"/>
              <a:chOff x="1708" y="1683"/>
              <a:chExt cx="417" cy="417"/>
            </a:xfrm>
          </p:grpSpPr>
          <p:sp>
            <p:nvSpPr>
              <p:cNvPr id="63564" name="Oval 1100"/>
              <p:cNvSpPr>
                <a:spLocks noChangeArrowheads="1"/>
              </p:cNvSpPr>
              <p:nvPr/>
            </p:nvSpPr>
            <p:spPr bwMode="auto">
              <a:xfrm>
                <a:off x="1865" y="1844"/>
                <a:ext cx="96" cy="96"/>
              </a:xfrm>
              <a:prstGeom prst="ellipse">
                <a:avLst/>
              </a:prstGeom>
              <a:noFill/>
              <a:ln w="19050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3565" name="Oval 1101"/>
              <p:cNvSpPr>
                <a:spLocks noChangeArrowheads="1"/>
              </p:cNvSpPr>
              <p:nvPr/>
            </p:nvSpPr>
            <p:spPr bwMode="auto">
              <a:xfrm>
                <a:off x="1804" y="1781"/>
                <a:ext cx="222" cy="222"/>
              </a:xfrm>
              <a:prstGeom prst="ellipse">
                <a:avLst/>
              </a:prstGeom>
              <a:noFill/>
              <a:ln w="19050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3566" name="Oval 1102"/>
              <p:cNvSpPr>
                <a:spLocks noChangeArrowheads="1"/>
              </p:cNvSpPr>
              <p:nvPr/>
            </p:nvSpPr>
            <p:spPr bwMode="auto">
              <a:xfrm>
                <a:off x="1708" y="1683"/>
                <a:ext cx="417" cy="417"/>
              </a:xfrm>
              <a:prstGeom prst="ellipse">
                <a:avLst/>
              </a:prstGeom>
              <a:noFill/>
              <a:ln w="19050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8" name="Group 1091"/>
          <p:cNvGrpSpPr>
            <a:grpSpLocks/>
          </p:cNvGrpSpPr>
          <p:nvPr/>
        </p:nvGrpSpPr>
        <p:grpSpPr bwMode="auto">
          <a:xfrm>
            <a:off x="4214810" y="3038477"/>
            <a:ext cx="676268" cy="784556"/>
            <a:chOff x="1488" y="1683"/>
            <a:chExt cx="637" cy="739"/>
          </a:xfrm>
        </p:grpSpPr>
        <p:pic>
          <p:nvPicPr>
            <p:cNvPr id="63556" name="Picture 109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80"/>
                </a:clrFrom>
                <a:clrTo>
                  <a:srgbClr val="FFFF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8" y="1872"/>
              <a:ext cx="485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9" name="Group 1093"/>
            <p:cNvGrpSpPr>
              <a:grpSpLocks/>
            </p:cNvGrpSpPr>
            <p:nvPr/>
          </p:nvGrpSpPr>
          <p:grpSpPr bwMode="auto">
            <a:xfrm>
              <a:off x="1708" y="1683"/>
              <a:ext cx="417" cy="417"/>
              <a:chOff x="1708" y="1683"/>
              <a:chExt cx="417" cy="417"/>
            </a:xfrm>
          </p:grpSpPr>
          <p:sp>
            <p:nvSpPr>
              <p:cNvPr id="63558" name="Oval 1094"/>
              <p:cNvSpPr>
                <a:spLocks noChangeArrowheads="1"/>
              </p:cNvSpPr>
              <p:nvPr/>
            </p:nvSpPr>
            <p:spPr bwMode="auto">
              <a:xfrm>
                <a:off x="1865" y="1844"/>
                <a:ext cx="96" cy="96"/>
              </a:xfrm>
              <a:prstGeom prst="ellipse">
                <a:avLst/>
              </a:prstGeom>
              <a:noFill/>
              <a:ln w="19050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3559" name="Oval 1095"/>
              <p:cNvSpPr>
                <a:spLocks noChangeArrowheads="1"/>
              </p:cNvSpPr>
              <p:nvPr/>
            </p:nvSpPr>
            <p:spPr bwMode="auto">
              <a:xfrm>
                <a:off x="1804" y="1781"/>
                <a:ext cx="222" cy="222"/>
              </a:xfrm>
              <a:prstGeom prst="ellipse">
                <a:avLst/>
              </a:prstGeom>
              <a:noFill/>
              <a:ln w="19050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3560" name="Oval 1096"/>
              <p:cNvSpPr>
                <a:spLocks noChangeArrowheads="1"/>
              </p:cNvSpPr>
              <p:nvPr/>
            </p:nvSpPr>
            <p:spPr bwMode="auto">
              <a:xfrm>
                <a:off x="1708" y="1683"/>
                <a:ext cx="417" cy="417"/>
              </a:xfrm>
              <a:prstGeom prst="ellipse">
                <a:avLst/>
              </a:prstGeom>
              <a:noFill/>
              <a:ln w="19050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10" name="Group 1116"/>
          <p:cNvGrpSpPr>
            <a:grpSpLocks/>
          </p:cNvGrpSpPr>
          <p:nvPr/>
        </p:nvGrpSpPr>
        <p:grpSpPr bwMode="auto">
          <a:xfrm>
            <a:off x="1643061" y="1447800"/>
            <a:ext cx="2643188" cy="2036763"/>
            <a:chOff x="351" y="912"/>
            <a:chExt cx="1665" cy="1283"/>
          </a:xfrm>
        </p:grpSpPr>
        <p:sp>
          <p:nvSpPr>
            <p:cNvPr id="63503" name="Text Box 1039"/>
            <p:cNvSpPr txBox="1">
              <a:spLocks noChangeArrowheads="1"/>
            </p:cNvSpPr>
            <p:nvPr/>
          </p:nvSpPr>
          <p:spPr bwMode="auto">
            <a:xfrm>
              <a:off x="351" y="1665"/>
              <a:ext cx="1236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400"/>
                </a:spcBef>
                <a:buClrTx/>
              </a:pPr>
              <a:r>
                <a:rPr lang="cs-CZ" sz="1400" dirty="0" smtClean="0">
                  <a:solidFill>
                    <a:schemeClr val="accent2">
                      <a:lumMod val="50000"/>
                    </a:schemeClr>
                  </a:solidFill>
                </a:rPr>
                <a:t>ProCop 3.4</a:t>
              </a:r>
            </a:p>
            <a:p>
              <a:pPr>
                <a:spcBef>
                  <a:spcPts val="400"/>
                </a:spcBef>
                <a:buClrTx/>
                <a:buFont typeface="Arial" pitchFamily="34" charset="0"/>
                <a:buChar char="•"/>
              </a:pPr>
              <a:r>
                <a:rPr lang="cs-CZ" sz="1400" dirty="0" smtClean="0">
                  <a:solidFill>
                    <a:schemeClr val="accent2">
                      <a:lumMod val="50000"/>
                    </a:schemeClr>
                  </a:solidFill>
                </a:rPr>
                <a:t>  Datový server</a:t>
              </a:r>
            </a:p>
            <a:p>
              <a:pPr>
                <a:spcBef>
                  <a:spcPts val="400"/>
                </a:spcBef>
                <a:buClrTx/>
                <a:buFont typeface="Arial" pitchFamily="34" charset="0"/>
                <a:buChar char="•"/>
              </a:pPr>
              <a:r>
                <a:rPr lang="cs-CZ" sz="1400" dirty="0" smtClean="0">
                  <a:solidFill>
                    <a:schemeClr val="accent2">
                      <a:lumMod val="50000"/>
                    </a:schemeClr>
                  </a:solidFill>
                </a:rPr>
                <a:t>  Lokální pracoviště</a:t>
              </a:r>
              <a:endParaRPr lang="cs-CZ" sz="1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grpSp>
          <p:nvGrpSpPr>
            <p:cNvPr id="11" name="Group 1040"/>
            <p:cNvGrpSpPr>
              <a:grpSpLocks/>
            </p:cNvGrpSpPr>
            <p:nvPr/>
          </p:nvGrpSpPr>
          <p:grpSpPr bwMode="auto">
            <a:xfrm>
              <a:off x="480" y="912"/>
              <a:ext cx="1536" cy="830"/>
              <a:chOff x="864" y="1440"/>
              <a:chExt cx="1536" cy="830"/>
            </a:xfrm>
          </p:grpSpPr>
          <p:pic>
            <p:nvPicPr>
              <p:cNvPr id="63505" name="Picture 1041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80"/>
                  </a:clrFrom>
                  <a:clrTo>
                    <a:srgbClr val="FFFF8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80" y="1488"/>
                <a:ext cx="391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3506" name="Picture 1042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80"/>
                  </a:clrFrom>
                  <a:clrTo>
                    <a:srgbClr val="FFFF8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64" y="1440"/>
                <a:ext cx="912" cy="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3507" name="Picture 1043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64" y="1536"/>
                <a:ext cx="336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12" name="Group 1046"/>
          <p:cNvGrpSpPr>
            <a:grpSpLocks/>
          </p:cNvGrpSpPr>
          <p:nvPr/>
        </p:nvGrpSpPr>
        <p:grpSpPr bwMode="auto">
          <a:xfrm>
            <a:off x="6777046" y="2171700"/>
            <a:ext cx="1752600" cy="957262"/>
            <a:chOff x="2784" y="1248"/>
            <a:chExt cx="1104" cy="603"/>
          </a:xfrm>
        </p:grpSpPr>
        <p:pic>
          <p:nvPicPr>
            <p:cNvPr id="63501" name="Picture 1037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80"/>
                </a:clrFrom>
                <a:clrTo>
                  <a:srgbClr val="FFFF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1248"/>
              <a:ext cx="1008" cy="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3493" name="Picture 1029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96" y="1392"/>
              <a:ext cx="19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3508" name="Line 1044"/>
          <p:cNvSpPr>
            <a:spLocks noChangeShapeType="1"/>
          </p:cNvSpPr>
          <p:nvPr/>
        </p:nvSpPr>
        <p:spPr bwMode="auto">
          <a:xfrm flipV="1">
            <a:off x="3957646" y="2290762"/>
            <a:ext cx="274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3509" name="Text Box 1045"/>
          <p:cNvSpPr txBox="1">
            <a:spLocks noChangeArrowheads="1"/>
          </p:cNvSpPr>
          <p:nvPr/>
        </p:nvSpPr>
        <p:spPr bwMode="auto">
          <a:xfrm>
            <a:off x="3957646" y="2025650"/>
            <a:ext cx="2667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sz="1400"/>
              <a:t>LAN/WAN/VPN/</a:t>
            </a:r>
            <a:r>
              <a:rPr lang="cs-CZ" sz="1400"/>
              <a:t>VDSL </a:t>
            </a:r>
            <a:r>
              <a:rPr lang="en-US" sz="1400"/>
              <a:t>ADSL/Internet</a:t>
            </a:r>
            <a:endParaRPr lang="cs-CZ" sz="1400"/>
          </a:p>
        </p:txBody>
      </p:sp>
      <p:sp>
        <p:nvSpPr>
          <p:cNvPr id="63512" name="Line 1048"/>
          <p:cNvSpPr>
            <a:spLocks noChangeShapeType="1"/>
          </p:cNvSpPr>
          <p:nvPr/>
        </p:nvSpPr>
        <p:spPr bwMode="auto">
          <a:xfrm flipV="1">
            <a:off x="3957646" y="2900362"/>
            <a:ext cx="27432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3513" name="Text Box 1049"/>
          <p:cNvSpPr txBox="1">
            <a:spLocks noChangeArrowheads="1"/>
          </p:cNvSpPr>
          <p:nvPr/>
        </p:nvSpPr>
        <p:spPr bwMode="auto">
          <a:xfrm>
            <a:off x="4262446" y="2595562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cs-CZ" sz="1400">
                <a:solidFill>
                  <a:srgbClr val="008000"/>
                </a:solidFill>
              </a:rPr>
              <a:t>Sériová linka RS232</a:t>
            </a:r>
          </a:p>
        </p:txBody>
      </p:sp>
      <p:sp>
        <p:nvSpPr>
          <p:cNvPr id="63514" name="Line 1050"/>
          <p:cNvSpPr>
            <a:spLocks noChangeShapeType="1"/>
          </p:cNvSpPr>
          <p:nvPr/>
        </p:nvSpPr>
        <p:spPr bwMode="auto">
          <a:xfrm flipV="1">
            <a:off x="3957646" y="2459037"/>
            <a:ext cx="0" cy="457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3515" name="Line 1051"/>
          <p:cNvSpPr>
            <a:spLocks noChangeShapeType="1"/>
          </p:cNvSpPr>
          <p:nvPr/>
        </p:nvSpPr>
        <p:spPr bwMode="auto">
          <a:xfrm flipV="1">
            <a:off x="3857620" y="3643314"/>
            <a:ext cx="35719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3517" name="Line 1053"/>
          <p:cNvSpPr>
            <a:spLocks noChangeShapeType="1"/>
          </p:cNvSpPr>
          <p:nvPr/>
        </p:nvSpPr>
        <p:spPr bwMode="auto">
          <a:xfrm flipV="1">
            <a:off x="3857620" y="2657930"/>
            <a:ext cx="0" cy="1000131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3522" name="Line 1058"/>
          <p:cNvSpPr>
            <a:spLocks noChangeShapeType="1"/>
          </p:cNvSpPr>
          <p:nvPr/>
        </p:nvSpPr>
        <p:spPr bwMode="auto">
          <a:xfrm>
            <a:off x="6500826" y="3643314"/>
            <a:ext cx="214314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grpSp>
        <p:nvGrpSpPr>
          <p:cNvPr id="13" name="Group 1059"/>
          <p:cNvGrpSpPr>
            <a:grpSpLocks/>
          </p:cNvGrpSpPr>
          <p:nvPr/>
        </p:nvGrpSpPr>
        <p:grpSpPr bwMode="auto">
          <a:xfrm>
            <a:off x="6853246" y="3543300"/>
            <a:ext cx="1752600" cy="957262"/>
            <a:chOff x="2784" y="1248"/>
            <a:chExt cx="1104" cy="603"/>
          </a:xfrm>
        </p:grpSpPr>
        <p:pic>
          <p:nvPicPr>
            <p:cNvPr id="63524" name="Picture 1060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80"/>
                </a:clrFrom>
                <a:clrTo>
                  <a:srgbClr val="FFFF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1248"/>
              <a:ext cx="1008" cy="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3525" name="Picture 1061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96" y="1392"/>
              <a:ext cx="19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3527" name="Picture 106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929066"/>
            <a:ext cx="669925" cy="33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528" name="Line 1064"/>
          <p:cNvSpPr>
            <a:spLocks noChangeShapeType="1"/>
          </p:cNvSpPr>
          <p:nvPr/>
        </p:nvSpPr>
        <p:spPr bwMode="auto">
          <a:xfrm flipV="1">
            <a:off x="3714744" y="4071942"/>
            <a:ext cx="428628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3529" name="Line 1065"/>
          <p:cNvSpPr>
            <a:spLocks noChangeShapeType="1"/>
          </p:cNvSpPr>
          <p:nvPr/>
        </p:nvSpPr>
        <p:spPr bwMode="auto">
          <a:xfrm flipH="1" flipV="1">
            <a:off x="3729492" y="2786057"/>
            <a:ext cx="0" cy="128588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63531" name="Picture 106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929066"/>
            <a:ext cx="669925" cy="33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532" name="Line 1068"/>
          <p:cNvSpPr>
            <a:spLocks noChangeShapeType="1"/>
          </p:cNvSpPr>
          <p:nvPr/>
        </p:nvSpPr>
        <p:spPr bwMode="auto">
          <a:xfrm flipV="1">
            <a:off x="4929190" y="4214818"/>
            <a:ext cx="685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3533" name="Text Box 1069"/>
          <p:cNvSpPr txBox="1">
            <a:spLocks noChangeArrowheads="1"/>
          </p:cNvSpPr>
          <p:nvPr/>
        </p:nvSpPr>
        <p:spPr bwMode="auto">
          <a:xfrm>
            <a:off x="4857752" y="3786190"/>
            <a:ext cx="88582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</a:pPr>
            <a:r>
              <a:rPr lang="cs-CZ" sz="1100" dirty="0" smtClean="0">
                <a:solidFill>
                  <a:srgbClr val="000000"/>
                </a:solidFill>
              </a:rPr>
              <a:t>Telefonní</a:t>
            </a:r>
            <a:br>
              <a:rPr lang="cs-CZ" sz="1100" dirty="0" smtClean="0">
                <a:solidFill>
                  <a:srgbClr val="000000"/>
                </a:solidFill>
              </a:rPr>
            </a:br>
            <a:r>
              <a:rPr lang="cs-CZ" sz="1100" dirty="0" smtClean="0">
                <a:solidFill>
                  <a:srgbClr val="000000"/>
                </a:solidFill>
              </a:rPr>
              <a:t>modemy</a:t>
            </a:r>
            <a:endParaRPr lang="cs-CZ" sz="1100" dirty="0">
              <a:solidFill>
                <a:srgbClr val="000000"/>
              </a:solidFill>
            </a:endParaRPr>
          </a:p>
        </p:txBody>
      </p:sp>
      <p:sp>
        <p:nvSpPr>
          <p:cNvPr id="63535" name="Line 1071"/>
          <p:cNvSpPr>
            <a:spLocks noChangeShapeType="1"/>
          </p:cNvSpPr>
          <p:nvPr/>
        </p:nvSpPr>
        <p:spPr bwMode="auto">
          <a:xfrm flipV="1">
            <a:off x="5000628" y="4436506"/>
            <a:ext cx="500066" cy="0"/>
          </a:xfrm>
          <a:prstGeom prst="line">
            <a:avLst/>
          </a:prstGeom>
          <a:noFill/>
          <a:ln w="190500" cmpd="tri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3538" name="Line 1074"/>
          <p:cNvSpPr>
            <a:spLocks noChangeShapeType="1"/>
          </p:cNvSpPr>
          <p:nvPr/>
        </p:nvSpPr>
        <p:spPr bwMode="auto">
          <a:xfrm flipV="1">
            <a:off x="5008002" y="3214686"/>
            <a:ext cx="571504" cy="0"/>
          </a:xfrm>
          <a:prstGeom prst="line">
            <a:avLst/>
          </a:prstGeom>
          <a:noFill/>
          <a:ln w="190500" cmpd="tri">
            <a:solidFill>
              <a:schemeClr val="accent2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3539" name="Line 1075"/>
          <p:cNvSpPr>
            <a:spLocks noChangeShapeType="1"/>
          </p:cNvSpPr>
          <p:nvPr/>
        </p:nvSpPr>
        <p:spPr bwMode="auto">
          <a:xfrm>
            <a:off x="3571868" y="4929198"/>
            <a:ext cx="614362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3540" name="Line 1076"/>
          <p:cNvSpPr>
            <a:spLocks noChangeShapeType="1"/>
          </p:cNvSpPr>
          <p:nvPr/>
        </p:nvSpPr>
        <p:spPr bwMode="auto">
          <a:xfrm flipV="1">
            <a:off x="3586616" y="2928933"/>
            <a:ext cx="0" cy="20002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grpSp>
        <p:nvGrpSpPr>
          <p:cNvPr id="14" name="Group 1078"/>
          <p:cNvGrpSpPr>
            <a:grpSpLocks/>
          </p:cNvGrpSpPr>
          <p:nvPr/>
        </p:nvGrpSpPr>
        <p:grpSpPr bwMode="auto">
          <a:xfrm>
            <a:off x="6777046" y="4786322"/>
            <a:ext cx="1752600" cy="957262"/>
            <a:chOff x="2784" y="1248"/>
            <a:chExt cx="1104" cy="603"/>
          </a:xfrm>
        </p:grpSpPr>
        <p:pic>
          <p:nvPicPr>
            <p:cNvPr id="63543" name="Picture 1079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80"/>
                </a:clrFrom>
                <a:clrTo>
                  <a:srgbClr val="FFFF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1248"/>
              <a:ext cx="1008" cy="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3544" name="Picture 1080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96" y="1392"/>
              <a:ext cx="19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3545" name="Picture 108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5214950"/>
            <a:ext cx="838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546" name="Line 1082"/>
          <p:cNvSpPr>
            <a:spLocks noChangeShapeType="1"/>
          </p:cNvSpPr>
          <p:nvPr/>
        </p:nvSpPr>
        <p:spPr bwMode="auto">
          <a:xfrm>
            <a:off x="3428992" y="5500702"/>
            <a:ext cx="71438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3547" name="Line 1083"/>
          <p:cNvSpPr>
            <a:spLocks noChangeShapeType="1"/>
          </p:cNvSpPr>
          <p:nvPr/>
        </p:nvSpPr>
        <p:spPr bwMode="auto">
          <a:xfrm flipV="1">
            <a:off x="3443740" y="3071810"/>
            <a:ext cx="0" cy="242889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3548" name="Line 1084"/>
          <p:cNvSpPr>
            <a:spLocks noChangeShapeType="1"/>
          </p:cNvSpPr>
          <p:nvPr/>
        </p:nvSpPr>
        <p:spPr bwMode="auto">
          <a:xfrm flipV="1">
            <a:off x="5000628" y="5500702"/>
            <a:ext cx="642942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63549" name="Picture 108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5214950"/>
            <a:ext cx="838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551" name="Text Box 1087"/>
          <p:cNvSpPr txBox="1">
            <a:spLocks noChangeArrowheads="1"/>
          </p:cNvSpPr>
          <p:nvPr/>
        </p:nvSpPr>
        <p:spPr bwMode="auto">
          <a:xfrm>
            <a:off x="4000496" y="5643578"/>
            <a:ext cx="28575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cs-CZ" sz="1050" dirty="0" smtClean="0">
                <a:solidFill>
                  <a:srgbClr val="000000"/>
                </a:solidFill>
              </a:rPr>
              <a:t>AlfaBox+</a:t>
            </a:r>
            <a:r>
              <a:rPr lang="en-US" sz="1050" dirty="0" smtClean="0">
                <a:solidFill>
                  <a:srgbClr val="000000"/>
                </a:solidFill>
              </a:rPr>
              <a:t>/Alfa </a:t>
            </a:r>
            <a:r>
              <a:rPr lang="en-US" sz="1050" dirty="0">
                <a:solidFill>
                  <a:srgbClr val="000000"/>
                </a:solidFill>
              </a:rPr>
              <a:t>485.1      </a:t>
            </a:r>
            <a:r>
              <a:rPr lang="cs-CZ" sz="1050" dirty="0" smtClean="0">
                <a:solidFill>
                  <a:srgbClr val="000000"/>
                </a:solidFill>
              </a:rPr>
              <a:t>AlfaBox+</a:t>
            </a:r>
            <a:r>
              <a:rPr lang="en-US" sz="1050" dirty="0" smtClean="0">
                <a:solidFill>
                  <a:srgbClr val="000000"/>
                </a:solidFill>
              </a:rPr>
              <a:t>/</a:t>
            </a:r>
            <a:r>
              <a:rPr lang="en-US" sz="1050" dirty="0">
                <a:solidFill>
                  <a:srgbClr val="000000"/>
                </a:solidFill>
              </a:rPr>
              <a:t>Alfa 485.1 </a:t>
            </a:r>
            <a:endParaRPr lang="cs-CZ" sz="1050" dirty="0">
              <a:solidFill>
                <a:srgbClr val="000000"/>
              </a:solidFill>
            </a:endParaRPr>
          </a:p>
        </p:txBody>
      </p:sp>
      <p:sp>
        <p:nvSpPr>
          <p:cNvPr id="63552" name="Text Box 1088"/>
          <p:cNvSpPr txBox="1">
            <a:spLocks noChangeArrowheads="1"/>
          </p:cNvSpPr>
          <p:nvPr/>
        </p:nvSpPr>
        <p:spPr bwMode="auto">
          <a:xfrm>
            <a:off x="4857752" y="4857760"/>
            <a:ext cx="914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</a:pPr>
            <a:r>
              <a:rPr lang="cs-CZ" sz="1050" dirty="0" smtClean="0">
                <a:solidFill>
                  <a:srgbClr val="000000"/>
                </a:solidFill>
              </a:rPr>
              <a:t>Rádiové</a:t>
            </a:r>
            <a:r>
              <a:rPr lang="en-US" sz="1050" dirty="0" smtClean="0">
                <a:solidFill>
                  <a:srgbClr val="000000"/>
                </a:solidFill>
              </a:rPr>
              <a:t> </a:t>
            </a:r>
            <a:r>
              <a:rPr lang="cs-CZ" sz="1050" dirty="0">
                <a:solidFill>
                  <a:srgbClr val="000000"/>
                </a:solidFill>
              </a:rPr>
              <a:t>modemy</a:t>
            </a:r>
          </a:p>
        </p:txBody>
      </p:sp>
      <p:sp>
        <p:nvSpPr>
          <p:cNvPr id="63553" name="Text Box 1089"/>
          <p:cNvSpPr txBox="1">
            <a:spLocks noChangeArrowheads="1"/>
          </p:cNvSpPr>
          <p:nvPr/>
        </p:nvSpPr>
        <p:spPr bwMode="auto">
          <a:xfrm>
            <a:off x="4872046" y="5238767"/>
            <a:ext cx="914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</a:pPr>
            <a:r>
              <a:rPr lang="en-US" sz="1000" dirty="0">
                <a:solidFill>
                  <a:srgbClr val="000000"/>
                </a:solidFill>
              </a:rPr>
              <a:t>RS485</a:t>
            </a:r>
            <a:endParaRPr lang="cs-CZ" sz="1000" dirty="0">
              <a:solidFill>
                <a:srgbClr val="000000"/>
              </a:solidFill>
            </a:endParaRPr>
          </a:p>
        </p:txBody>
      </p:sp>
      <p:sp>
        <p:nvSpPr>
          <p:cNvPr id="63554" name="Text Box 1090"/>
          <p:cNvSpPr txBox="1">
            <a:spLocks noChangeArrowheads="1"/>
          </p:cNvSpPr>
          <p:nvPr/>
        </p:nvSpPr>
        <p:spPr bwMode="auto">
          <a:xfrm>
            <a:off x="3571868" y="4286256"/>
            <a:ext cx="762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cs-CZ" sz="1050" dirty="0">
                <a:solidFill>
                  <a:srgbClr val="008000"/>
                </a:solidFill>
              </a:rPr>
              <a:t>RS232</a:t>
            </a:r>
          </a:p>
        </p:txBody>
      </p:sp>
      <p:sp>
        <p:nvSpPr>
          <p:cNvPr id="63526" name="Text Box 1062"/>
          <p:cNvSpPr txBox="1">
            <a:spLocks noChangeArrowheads="1"/>
          </p:cNvSpPr>
          <p:nvPr/>
        </p:nvSpPr>
        <p:spPr bwMode="auto">
          <a:xfrm>
            <a:off x="4680308" y="3288882"/>
            <a:ext cx="1219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</a:pPr>
            <a:r>
              <a:rPr lang="cs-CZ" sz="1000" dirty="0" smtClean="0">
                <a:solidFill>
                  <a:srgbClr val="000000"/>
                </a:solidFill>
              </a:rPr>
              <a:t>GSM</a:t>
            </a:r>
            <a:r>
              <a:rPr lang="cs-CZ" sz="1000" dirty="0">
                <a:solidFill>
                  <a:srgbClr val="000000"/>
                </a:solidFill>
              </a:rPr>
              <a:t/>
            </a:r>
            <a:br>
              <a:rPr lang="cs-CZ" sz="1000" dirty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GPRS/EDGE</a:t>
            </a:r>
            <a:r>
              <a:rPr lang="cs-CZ" sz="1000" dirty="0">
                <a:solidFill>
                  <a:srgbClr val="000000"/>
                </a:solidFill>
              </a:rPr>
              <a:t/>
            </a:r>
            <a:br>
              <a:rPr lang="cs-CZ" sz="1000" dirty="0">
                <a:solidFill>
                  <a:srgbClr val="000000"/>
                </a:solidFill>
              </a:rPr>
            </a:br>
            <a:r>
              <a:rPr lang="cs-CZ" sz="1000" dirty="0">
                <a:solidFill>
                  <a:srgbClr val="000000"/>
                </a:solidFill>
              </a:rPr>
              <a:t>APN</a:t>
            </a:r>
          </a:p>
        </p:txBody>
      </p:sp>
      <p:sp>
        <p:nvSpPr>
          <p:cNvPr id="78" name="Line 1058"/>
          <p:cNvSpPr>
            <a:spLocks noChangeShapeType="1"/>
          </p:cNvSpPr>
          <p:nvPr/>
        </p:nvSpPr>
        <p:spPr bwMode="auto">
          <a:xfrm>
            <a:off x="6500826" y="4071942"/>
            <a:ext cx="214314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grpSp>
        <p:nvGrpSpPr>
          <p:cNvPr id="80" name="Skupina 79"/>
          <p:cNvGrpSpPr/>
          <p:nvPr/>
        </p:nvGrpSpPr>
        <p:grpSpPr>
          <a:xfrm flipH="1">
            <a:off x="5572132" y="4286256"/>
            <a:ext cx="662546" cy="861911"/>
            <a:chOff x="3071802" y="4621324"/>
            <a:chExt cx="662546" cy="861911"/>
          </a:xfrm>
        </p:grpSpPr>
        <p:grpSp>
          <p:nvGrpSpPr>
            <p:cNvPr id="81" name="Group 1106"/>
            <p:cNvGrpSpPr>
              <a:grpSpLocks/>
            </p:cNvGrpSpPr>
            <p:nvPr/>
          </p:nvGrpSpPr>
          <p:grpSpPr bwMode="auto">
            <a:xfrm>
              <a:off x="3350186" y="4621322"/>
              <a:ext cx="384170" cy="367980"/>
              <a:chOff x="1708" y="1683"/>
              <a:chExt cx="417" cy="417"/>
            </a:xfrm>
          </p:grpSpPr>
          <p:sp>
            <p:nvSpPr>
              <p:cNvPr id="83" name="Oval 1107"/>
              <p:cNvSpPr>
                <a:spLocks noChangeArrowheads="1"/>
              </p:cNvSpPr>
              <p:nvPr/>
            </p:nvSpPr>
            <p:spPr bwMode="auto">
              <a:xfrm>
                <a:off x="1865" y="1844"/>
                <a:ext cx="96" cy="96"/>
              </a:xfrm>
              <a:prstGeom prst="ellipse">
                <a:avLst/>
              </a:prstGeom>
              <a:noFill/>
              <a:ln w="19050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>
                  <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a:endParaRPr>
              </a:p>
            </p:txBody>
          </p:sp>
          <p:sp>
            <p:nvSpPr>
              <p:cNvPr id="84" name="Oval 1108"/>
              <p:cNvSpPr>
                <a:spLocks noChangeArrowheads="1"/>
              </p:cNvSpPr>
              <p:nvPr/>
            </p:nvSpPr>
            <p:spPr bwMode="auto">
              <a:xfrm>
                <a:off x="1804" y="1781"/>
                <a:ext cx="222" cy="222"/>
              </a:xfrm>
              <a:prstGeom prst="ellipse">
                <a:avLst/>
              </a:prstGeom>
              <a:noFill/>
              <a:ln w="19050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>
                  <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a:endParaRPr>
              </a:p>
            </p:txBody>
          </p:sp>
          <p:sp>
            <p:nvSpPr>
              <p:cNvPr id="85" name="Oval 1109"/>
              <p:cNvSpPr>
                <a:spLocks noChangeArrowheads="1"/>
              </p:cNvSpPr>
              <p:nvPr/>
            </p:nvSpPr>
            <p:spPr bwMode="auto">
              <a:xfrm>
                <a:off x="1708" y="1683"/>
                <a:ext cx="417" cy="417"/>
              </a:xfrm>
              <a:prstGeom prst="ellipse">
                <a:avLst/>
              </a:prstGeom>
              <a:noFill/>
              <a:ln w="19050">
                <a:solidFill>
                  <a:schemeClr val="accent2">
                    <a:lumMod val="40000"/>
                    <a:lumOff val="6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>
                  <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82" name="Picture 107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80"/>
                </a:clrFrom>
                <a:clrTo>
                  <a:srgbClr val="FFFF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71802" y="4786322"/>
              <a:ext cx="561975" cy="69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7" name="Line 1058"/>
          <p:cNvSpPr>
            <a:spLocks noChangeShapeType="1"/>
          </p:cNvSpPr>
          <p:nvPr/>
        </p:nvSpPr>
        <p:spPr bwMode="auto">
          <a:xfrm>
            <a:off x="6500826" y="5000636"/>
            <a:ext cx="214314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 dirty="0"/>
          </a:p>
        </p:txBody>
      </p:sp>
      <p:sp>
        <p:nvSpPr>
          <p:cNvPr id="88" name="Line 1058"/>
          <p:cNvSpPr>
            <a:spLocks noChangeShapeType="1"/>
          </p:cNvSpPr>
          <p:nvPr/>
        </p:nvSpPr>
        <p:spPr bwMode="auto">
          <a:xfrm>
            <a:off x="6500826" y="5500702"/>
            <a:ext cx="214314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89" name="Text Box 1039"/>
          <p:cNvSpPr txBox="1">
            <a:spLocks noChangeArrowheads="1"/>
          </p:cNvSpPr>
          <p:nvPr/>
        </p:nvSpPr>
        <p:spPr bwMode="auto">
          <a:xfrm>
            <a:off x="6215074" y="1568600"/>
            <a:ext cx="2714644" cy="57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buClrTx/>
            </a:pP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Pobočné dispečinky ProCop 3.4</a:t>
            </a:r>
          </a:p>
          <a:p>
            <a:pPr algn="ctr">
              <a:spcBef>
                <a:spcPts val="400"/>
              </a:spcBef>
              <a:buClrTx/>
            </a:pPr>
            <a:r>
              <a:rPr lang="cs-CZ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Možnosti připojení</a:t>
            </a:r>
            <a:endParaRPr lang="cs-CZ" sz="1400" dirty="0"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6" name="Zástupný symbol pro datum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květen 2012</a:t>
            </a:r>
            <a:endParaRPr lang="cs-CZ" dirty="0"/>
          </a:p>
        </p:txBody>
      </p:sp>
      <p:sp>
        <p:nvSpPr>
          <p:cNvPr id="91" name="Zástupný symbol pro zápatí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Copyright © 2005 - 2012 ALFA Mikrosystémy, s.r.o.</a:t>
            </a:r>
            <a:endParaRPr lang="cs-CZ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Cop 3.2 a síťové technologie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rgbClr val="F8F8F8">
            <a:alpha val="20000"/>
          </a:srgb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ProCop 3.2 a síťové technologie</Template>
  <TotalTime>2943</TotalTime>
  <Words>1715</Words>
  <Application>Microsoft Office PowerPoint</Application>
  <PresentationFormat>Předvádění na obrazovce (4:3)</PresentationFormat>
  <Paragraphs>472</Paragraphs>
  <Slides>28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ProCop 3.2 a síťové technologie</vt:lpstr>
      <vt:lpstr>ProCop 3.4 a AlfaBox+</vt:lpstr>
      <vt:lpstr>Novinky ProCop 3.4 a AlfaBox+</vt:lpstr>
      <vt:lpstr>ProCop 3.4 - Operační systémy</vt:lpstr>
      <vt:lpstr>Terminálová pracoviště</vt:lpstr>
      <vt:lpstr>Dispečerská pracoviště dle topologie</vt:lpstr>
      <vt:lpstr>Lokální pracoviště</vt:lpstr>
      <vt:lpstr>Síťová pracoviště</vt:lpstr>
      <vt:lpstr>Terminálová pracoviště</vt:lpstr>
      <vt:lpstr>Pobočné dispečinky</vt:lpstr>
      <vt:lpstr>Virtualizace</vt:lpstr>
      <vt:lpstr>Co je to virtualizace?</vt:lpstr>
      <vt:lpstr>Rozdíly ve virtualizaci</vt:lpstr>
      <vt:lpstr>ProCop 3.4 ve virtuálním prostředí</vt:lpstr>
      <vt:lpstr>Vizualizace ve virtuálním prostředí</vt:lpstr>
      <vt:lpstr>Softwarové licence ProCop 3.4</vt:lpstr>
      <vt:lpstr>Vizualizace na více monitorech</vt:lpstr>
      <vt:lpstr>ProCop na více monitorech</vt:lpstr>
      <vt:lpstr>Technické požadavky pro více monitorů</vt:lpstr>
      <vt:lpstr>AlfaBox nahrazen AlfaBox+</vt:lpstr>
      <vt:lpstr>Hlavní vlastnosti AlfaBox +</vt:lpstr>
      <vt:lpstr>AlfaBox+: nový a výkonnější</vt:lpstr>
      <vt:lpstr>Síťová rozšíření AlfaBox+</vt:lpstr>
      <vt:lpstr>Síťové možnosti AlfaBox+</vt:lpstr>
      <vt:lpstr>Síťové možnosti AlfaBox+</vt:lpstr>
      <vt:lpstr>AlfaModul.A1DI4G</vt:lpstr>
      <vt:lpstr>AlfaModul.RS232GC</vt:lpstr>
      <vt:lpstr>AlfaBox a AlfaBox+ moduly</vt:lpstr>
      <vt:lpstr>Snímek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ProCop 3.2 a síťové technologie</dc:title>
  <dc:creator>Ing. Jiří Hošek</dc:creator>
  <cp:lastModifiedBy>Ing. Petr Hošek</cp:lastModifiedBy>
  <cp:revision>366</cp:revision>
  <cp:lastPrinted>1601-01-01T00:00:00Z</cp:lastPrinted>
  <dcterms:created xsi:type="dcterms:W3CDTF">2010-04-13T20:27:08Z</dcterms:created>
  <dcterms:modified xsi:type="dcterms:W3CDTF">2012-05-21T16:04:12Z</dcterms:modified>
</cp:coreProperties>
</file>